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302" r:id="rId3"/>
    <p:sldId id="303" r:id="rId4"/>
    <p:sldId id="257" r:id="rId5"/>
    <p:sldId id="305" r:id="rId6"/>
    <p:sldId id="306" r:id="rId7"/>
    <p:sldId id="323" r:id="rId8"/>
    <p:sldId id="307" r:id="rId9"/>
    <p:sldId id="297" r:id="rId10"/>
    <p:sldId id="324" r:id="rId11"/>
    <p:sldId id="325" r:id="rId12"/>
    <p:sldId id="310" r:id="rId13"/>
    <p:sldId id="312" r:id="rId14"/>
    <p:sldId id="308" r:id="rId15"/>
    <p:sldId id="316" r:id="rId16"/>
    <p:sldId id="311" r:id="rId17"/>
    <p:sldId id="298" r:id="rId18"/>
    <p:sldId id="313" r:id="rId19"/>
    <p:sldId id="322" r:id="rId20"/>
    <p:sldId id="300" r:id="rId21"/>
    <p:sldId id="319" r:id="rId22"/>
    <p:sldId id="320" r:id="rId23"/>
    <p:sldId id="318" r:id="rId24"/>
    <p:sldId id="321" r:id="rId25"/>
    <p:sldId id="30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FF"/>
    <a:srgbClr val="884B69"/>
    <a:srgbClr val="B39AED"/>
    <a:srgbClr val="FFE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9" autoAdjust="0"/>
    <p:restoredTop sz="72251"/>
  </p:normalViewPr>
  <p:slideViewPr>
    <p:cSldViewPr snapToGrid="0">
      <p:cViewPr varScale="1">
        <p:scale>
          <a:sx n="94" d="100"/>
          <a:sy n="94" d="100"/>
        </p:scale>
        <p:origin x="20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AB2B7-F88F-8E45-8A45-F03E50217E68}" type="doc">
      <dgm:prSet loTypeId="urn:microsoft.com/office/officeart/2005/8/layout/funnel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D1B89E-F26F-6043-AAA7-782B653D327F}">
      <dgm:prSet phldrT="[Text]"/>
      <dgm:spPr/>
      <dgm:t>
        <a:bodyPr/>
        <a:lstStyle/>
        <a:p>
          <a:r>
            <a:rPr lang="en-US" b="1" dirty="0"/>
            <a:t>Climate </a:t>
          </a:r>
        </a:p>
      </dgm:t>
    </dgm:pt>
    <dgm:pt modelId="{7A67EDED-4FE4-944A-88A8-980163017C94}" type="parTrans" cxnId="{6B5C8743-25D3-6A48-B333-C0C92F7C6635}">
      <dgm:prSet/>
      <dgm:spPr/>
      <dgm:t>
        <a:bodyPr/>
        <a:lstStyle/>
        <a:p>
          <a:endParaRPr lang="en-US"/>
        </a:p>
      </dgm:t>
    </dgm:pt>
    <dgm:pt modelId="{162B6338-6FEA-0F43-8752-9216A9BEE687}" type="sibTrans" cxnId="{6B5C8743-25D3-6A48-B333-C0C92F7C6635}">
      <dgm:prSet/>
      <dgm:spPr/>
      <dgm:t>
        <a:bodyPr/>
        <a:lstStyle/>
        <a:p>
          <a:endParaRPr lang="en-US"/>
        </a:p>
      </dgm:t>
    </dgm:pt>
    <dgm:pt modelId="{D146381E-4795-4F40-81F7-B0FC177B6DA1}">
      <dgm:prSet phldrT="[Text]"/>
      <dgm:spPr/>
      <dgm:t>
        <a:bodyPr/>
        <a:lstStyle/>
        <a:p>
          <a:r>
            <a:rPr lang="en-US" b="1" dirty="0"/>
            <a:t>occurrence</a:t>
          </a:r>
        </a:p>
      </dgm:t>
    </dgm:pt>
    <dgm:pt modelId="{6DD8D818-30F5-A742-8713-A291BAA4FE33}" type="parTrans" cxnId="{13B0A8F2-261A-1348-B0BF-FE6C3E46856C}">
      <dgm:prSet/>
      <dgm:spPr/>
      <dgm:t>
        <a:bodyPr/>
        <a:lstStyle/>
        <a:p>
          <a:endParaRPr lang="en-US"/>
        </a:p>
      </dgm:t>
    </dgm:pt>
    <dgm:pt modelId="{8A253CF0-C46B-B24F-9869-080C80118C57}" type="sibTrans" cxnId="{13B0A8F2-261A-1348-B0BF-FE6C3E46856C}">
      <dgm:prSet/>
      <dgm:spPr/>
      <dgm:t>
        <a:bodyPr/>
        <a:lstStyle/>
        <a:p>
          <a:endParaRPr lang="en-US"/>
        </a:p>
      </dgm:t>
    </dgm:pt>
    <dgm:pt modelId="{6071734A-27B4-7946-8B71-03538B9313DD}">
      <dgm:prSet phldrT="[Text]"/>
      <dgm:spPr/>
      <dgm:t>
        <a:bodyPr/>
        <a:lstStyle/>
        <a:p>
          <a:r>
            <a:rPr lang="en-US" dirty="0"/>
            <a:t>Time</a:t>
          </a:r>
        </a:p>
      </dgm:t>
    </dgm:pt>
    <dgm:pt modelId="{2C5BCC90-4205-A64E-843A-A8AA2D61EC10}" type="parTrans" cxnId="{A11B5C99-0266-7540-99FE-5A37C401BE40}">
      <dgm:prSet/>
      <dgm:spPr/>
      <dgm:t>
        <a:bodyPr/>
        <a:lstStyle/>
        <a:p>
          <a:endParaRPr lang="en-US"/>
        </a:p>
      </dgm:t>
    </dgm:pt>
    <dgm:pt modelId="{FCFEE78F-1E45-5849-9228-ECD35BAF369B}" type="sibTrans" cxnId="{A11B5C99-0266-7540-99FE-5A37C401BE40}">
      <dgm:prSet/>
      <dgm:spPr/>
      <dgm:t>
        <a:bodyPr/>
        <a:lstStyle/>
        <a:p>
          <a:endParaRPr lang="en-US"/>
        </a:p>
      </dgm:t>
    </dgm:pt>
    <dgm:pt modelId="{CC62BE6D-ACF9-3A45-987A-5F249EA49ECE}">
      <dgm:prSet phldrT="[Text]"/>
      <dgm:spPr/>
      <dgm:t>
        <a:bodyPr/>
        <a:lstStyle/>
        <a:p>
          <a:r>
            <a:rPr lang="en-US" dirty="0"/>
            <a:t>Species occurrence ~ climate I time </a:t>
          </a:r>
        </a:p>
      </dgm:t>
    </dgm:pt>
    <dgm:pt modelId="{2C4B9D39-FD8B-174C-89E8-31B30945DA28}" type="parTrans" cxnId="{83ACC051-49BD-964F-BB49-6913C401B68B}">
      <dgm:prSet/>
      <dgm:spPr/>
      <dgm:t>
        <a:bodyPr/>
        <a:lstStyle/>
        <a:p>
          <a:endParaRPr lang="en-US"/>
        </a:p>
      </dgm:t>
    </dgm:pt>
    <dgm:pt modelId="{EF46ADE7-BE20-EE46-8725-87AA6AD53B08}" type="sibTrans" cxnId="{83ACC051-49BD-964F-BB49-6913C401B68B}">
      <dgm:prSet/>
      <dgm:spPr/>
      <dgm:t>
        <a:bodyPr/>
        <a:lstStyle/>
        <a:p>
          <a:endParaRPr lang="en-US"/>
        </a:p>
      </dgm:t>
    </dgm:pt>
    <dgm:pt modelId="{FC3DA9FF-FE75-4F47-8301-33F1A6430B94}" type="pres">
      <dgm:prSet presAssocID="{68FAB2B7-F88F-8E45-8A45-F03E50217E68}" presName="Name0" presStyleCnt="0">
        <dgm:presLayoutVars>
          <dgm:chMax val="4"/>
          <dgm:resizeHandles val="exact"/>
        </dgm:presLayoutVars>
      </dgm:prSet>
      <dgm:spPr/>
    </dgm:pt>
    <dgm:pt modelId="{EB0A6A1D-CF68-E241-A223-507EFB9AF1B5}" type="pres">
      <dgm:prSet presAssocID="{68FAB2B7-F88F-8E45-8A45-F03E50217E68}" presName="ellipse" presStyleLbl="trBgShp" presStyleIdx="0" presStyleCnt="1"/>
      <dgm:spPr/>
    </dgm:pt>
    <dgm:pt modelId="{6B724712-F68F-114E-9A02-BCE9BC57B6A1}" type="pres">
      <dgm:prSet presAssocID="{68FAB2B7-F88F-8E45-8A45-F03E50217E68}" presName="arrow1" presStyleLbl="fgShp" presStyleIdx="0" presStyleCnt="1"/>
      <dgm:spPr/>
    </dgm:pt>
    <dgm:pt modelId="{0AA6A6C3-69CB-7B4F-A6E6-42B026F0F474}" type="pres">
      <dgm:prSet presAssocID="{68FAB2B7-F88F-8E45-8A45-F03E50217E68}" presName="rectangle" presStyleLbl="revTx" presStyleIdx="0" presStyleCnt="1" custScaleX="289669">
        <dgm:presLayoutVars>
          <dgm:bulletEnabled val="1"/>
        </dgm:presLayoutVars>
      </dgm:prSet>
      <dgm:spPr/>
    </dgm:pt>
    <dgm:pt modelId="{CFB606FA-12A7-314A-AC96-E4AB114B3AF7}" type="pres">
      <dgm:prSet presAssocID="{D146381E-4795-4F40-81F7-B0FC177B6DA1}" presName="item1" presStyleLbl="node1" presStyleIdx="0" presStyleCnt="3">
        <dgm:presLayoutVars>
          <dgm:bulletEnabled val="1"/>
        </dgm:presLayoutVars>
      </dgm:prSet>
      <dgm:spPr/>
    </dgm:pt>
    <dgm:pt modelId="{EC591786-ECDF-B640-9BAC-279615AFC0DD}" type="pres">
      <dgm:prSet presAssocID="{6071734A-27B4-7946-8B71-03538B9313DD}" presName="item2" presStyleLbl="node1" presStyleIdx="1" presStyleCnt="3">
        <dgm:presLayoutVars>
          <dgm:bulletEnabled val="1"/>
        </dgm:presLayoutVars>
      </dgm:prSet>
      <dgm:spPr/>
    </dgm:pt>
    <dgm:pt modelId="{9D7C4ACA-4F66-B041-8239-B04142555722}" type="pres">
      <dgm:prSet presAssocID="{CC62BE6D-ACF9-3A45-987A-5F249EA49ECE}" presName="item3" presStyleLbl="node1" presStyleIdx="2" presStyleCnt="3">
        <dgm:presLayoutVars>
          <dgm:bulletEnabled val="1"/>
        </dgm:presLayoutVars>
      </dgm:prSet>
      <dgm:spPr/>
    </dgm:pt>
    <dgm:pt modelId="{B18F575F-D365-BA40-8884-694B39B30152}" type="pres">
      <dgm:prSet presAssocID="{68FAB2B7-F88F-8E45-8A45-F03E50217E68}" presName="funnel" presStyleLbl="trAlignAcc1" presStyleIdx="0" presStyleCnt="1" custScaleX="131432" custScaleY="113494"/>
      <dgm:spPr/>
    </dgm:pt>
  </dgm:ptLst>
  <dgm:cxnLst>
    <dgm:cxn modelId="{6B5C8743-25D3-6A48-B333-C0C92F7C6635}" srcId="{68FAB2B7-F88F-8E45-8A45-F03E50217E68}" destId="{32D1B89E-F26F-6043-AAA7-782B653D327F}" srcOrd="0" destOrd="0" parTransId="{7A67EDED-4FE4-944A-88A8-980163017C94}" sibTransId="{162B6338-6FEA-0F43-8752-9216A9BEE687}"/>
    <dgm:cxn modelId="{A5A8FF4B-8898-C940-80CD-6B0021F1140F}" type="presOf" srcId="{6071734A-27B4-7946-8B71-03538B9313DD}" destId="{CFB606FA-12A7-314A-AC96-E4AB114B3AF7}" srcOrd="0" destOrd="0" presId="urn:microsoft.com/office/officeart/2005/8/layout/funnel1"/>
    <dgm:cxn modelId="{A93C0B51-E8B9-2D44-BAF3-09F8DCD16C38}" type="presOf" srcId="{D146381E-4795-4F40-81F7-B0FC177B6DA1}" destId="{EC591786-ECDF-B640-9BAC-279615AFC0DD}" srcOrd="0" destOrd="0" presId="urn:microsoft.com/office/officeart/2005/8/layout/funnel1"/>
    <dgm:cxn modelId="{83ACC051-49BD-964F-BB49-6913C401B68B}" srcId="{68FAB2B7-F88F-8E45-8A45-F03E50217E68}" destId="{CC62BE6D-ACF9-3A45-987A-5F249EA49ECE}" srcOrd="3" destOrd="0" parTransId="{2C4B9D39-FD8B-174C-89E8-31B30945DA28}" sibTransId="{EF46ADE7-BE20-EE46-8725-87AA6AD53B08}"/>
    <dgm:cxn modelId="{E0AC3F63-D2BA-BA41-8014-27B33A15D3CE}" type="presOf" srcId="{68FAB2B7-F88F-8E45-8A45-F03E50217E68}" destId="{FC3DA9FF-FE75-4F47-8301-33F1A6430B94}" srcOrd="0" destOrd="0" presId="urn:microsoft.com/office/officeart/2005/8/layout/funnel1"/>
    <dgm:cxn modelId="{A11B5C99-0266-7540-99FE-5A37C401BE40}" srcId="{68FAB2B7-F88F-8E45-8A45-F03E50217E68}" destId="{6071734A-27B4-7946-8B71-03538B9313DD}" srcOrd="2" destOrd="0" parTransId="{2C5BCC90-4205-A64E-843A-A8AA2D61EC10}" sibTransId="{FCFEE78F-1E45-5849-9228-ECD35BAF369B}"/>
    <dgm:cxn modelId="{EE6FF2BA-C130-9F41-B8F6-03CAE2F56AB9}" type="presOf" srcId="{CC62BE6D-ACF9-3A45-987A-5F249EA49ECE}" destId="{0AA6A6C3-69CB-7B4F-A6E6-42B026F0F474}" srcOrd="0" destOrd="0" presId="urn:microsoft.com/office/officeart/2005/8/layout/funnel1"/>
    <dgm:cxn modelId="{97B007CF-36EB-3D4A-9F76-890CBFD5DD0C}" type="presOf" srcId="{32D1B89E-F26F-6043-AAA7-782B653D327F}" destId="{9D7C4ACA-4F66-B041-8239-B04142555722}" srcOrd="0" destOrd="0" presId="urn:microsoft.com/office/officeart/2005/8/layout/funnel1"/>
    <dgm:cxn modelId="{13B0A8F2-261A-1348-B0BF-FE6C3E46856C}" srcId="{68FAB2B7-F88F-8E45-8A45-F03E50217E68}" destId="{D146381E-4795-4F40-81F7-B0FC177B6DA1}" srcOrd="1" destOrd="0" parTransId="{6DD8D818-30F5-A742-8713-A291BAA4FE33}" sibTransId="{8A253CF0-C46B-B24F-9869-080C80118C57}"/>
    <dgm:cxn modelId="{391AC58A-9E69-5F45-BE59-50F2D0A4EBCB}" type="presParOf" srcId="{FC3DA9FF-FE75-4F47-8301-33F1A6430B94}" destId="{EB0A6A1D-CF68-E241-A223-507EFB9AF1B5}" srcOrd="0" destOrd="0" presId="urn:microsoft.com/office/officeart/2005/8/layout/funnel1"/>
    <dgm:cxn modelId="{5F7DB6D9-D309-A841-A91E-A09CBBF26B21}" type="presParOf" srcId="{FC3DA9FF-FE75-4F47-8301-33F1A6430B94}" destId="{6B724712-F68F-114E-9A02-BCE9BC57B6A1}" srcOrd="1" destOrd="0" presId="urn:microsoft.com/office/officeart/2005/8/layout/funnel1"/>
    <dgm:cxn modelId="{E5FB24AC-630C-3B40-B8B3-D70207AC15B9}" type="presParOf" srcId="{FC3DA9FF-FE75-4F47-8301-33F1A6430B94}" destId="{0AA6A6C3-69CB-7B4F-A6E6-42B026F0F474}" srcOrd="2" destOrd="0" presId="urn:microsoft.com/office/officeart/2005/8/layout/funnel1"/>
    <dgm:cxn modelId="{8AB424BC-1B7C-0940-8594-4520DFB99480}" type="presParOf" srcId="{FC3DA9FF-FE75-4F47-8301-33F1A6430B94}" destId="{CFB606FA-12A7-314A-AC96-E4AB114B3AF7}" srcOrd="3" destOrd="0" presId="urn:microsoft.com/office/officeart/2005/8/layout/funnel1"/>
    <dgm:cxn modelId="{05983460-09A6-C942-B82A-D9B5FD157E30}" type="presParOf" srcId="{FC3DA9FF-FE75-4F47-8301-33F1A6430B94}" destId="{EC591786-ECDF-B640-9BAC-279615AFC0DD}" srcOrd="4" destOrd="0" presId="urn:microsoft.com/office/officeart/2005/8/layout/funnel1"/>
    <dgm:cxn modelId="{05A341A6-8548-D540-A4FC-166C8C362D4F}" type="presParOf" srcId="{FC3DA9FF-FE75-4F47-8301-33F1A6430B94}" destId="{9D7C4ACA-4F66-B041-8239-B04142555722}" srcOrd="5" destOrd="0" presId="urn:microsoft.com/office/officeart/2005/8/layout/funnel1"/>
    <dgm:cxn modelId="{33CE4468-6764-974B-998B-3F88028FB4C7}" type="presParOf" srcId="{FC3DA9FF-FE75-4F47-8301-33F1A6430B94}" destId="{B18F575F-D365-BA40-8884-694B39B3015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A6A1D-CF68-E241-A223-507EFB9AF1B5}">
      <dsp:nvSpPr>
        <dsp:cNvPr id="0" name=""/>
        <dsp:cNvSpPr/>
      </dsp:nvSpPr>
      <dsp:spPr>
        <a:xfrm>
          <a:off x="3498227" y="279527"/>
          <a:ext cx="3508266" cy="121837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24712-F68F-114E-9A02-BCE9BC57B6A1}">
      <dsp:nvSpPr>
        <dsp:cNvPr id="0" name=""/>
        <dsp:cNvSpPr/>
      </dsp:nvSpPr>
      <dsp:spPr>
        <a:xfrm>
          <a:off x="4917851" y="3262913"/>
          <a:ext cx="679896" cy="435133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6A6C3-69CB-7B4F-A6E6-42B026F0F474}">
      <dsp:nvSpPr>
        <dsp:cNvPr id="0" name=""/>
        <dsp:cNvSpPr/>
      </dsp:nvSpPr>
      <dsp:spPr>
        <a:xfrm>
          <a:off x="531121" y="3611020"/>
          <a:ext cx="9453357" cy="815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Species occurrence ~ climate I time </a:t>
          </a:r>
        </a:p>
      </dsp:txBody>
      <dsp:txXfrm>
        <a:off x="531121" y="3611020"/>
        <a:ext cx="9453357" cy="815875"/>
      </dsp:txXfrm>
    </dsp:sp>
    <dsp:sp modelId="{CFB606FA-12A7-314A-AC96-E4AB114B3AF7}">
      <dsp:nvSpPr>
        <dsp:cNvPr id="0" name=""/>
        <dsp:cNvSpPr/>
      </dsp:nvSpPr>
      <dsp:spPr>
        <a:xfrm>
          <a:off x="4773713" y="1592000"/>
          <a:ext cx="1223813" cy="12238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Time</a:t>
          </a:r>
        </a:p>
      </dsp:txBody>
      <dsp:txXfrm>
        <a:off x="4952936" y="1771223"/>
        <a:ext cx="865367" cy="865367"/>
      </dsp:txXfrm>
    </dsp:sp>
    <dsp:sp modelId="{EC591786-ECDF-B640-9BAC-279615AFC0DD}">
      <dsp:nvSpPr>
        <dsp:cNvPr id="0" name=""/>
        <dsp:cNvSpPr/>
      </dsp:nvSpPr>
      <dsp:spPr>
        <a:xfrm>
          <a:off x="3898006" y="673867"/>
          <a:ext cx="1223813" cy="12238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occurrence</a:t>
          </a:r>
        </a:p>
      </dsp:txBody>
      <dsp:txXfrm>
        <a:off x="4077229" y="853090"/>
        <a:ext cx="865367" cy="865367"/>
      </dsp:txXfrm>
    </dsp:sp>
    <dsp:sp modelId="{9D7C4ACA-4F66-B041-8239-B04142555722}">
      <dsp:nvSpPr>
        <dsp:cNvPr id="0" name=""/>
        <dsp:cNvSpPr/>
      </dsp:nvSpPr>
      <dsp:spPr>
        <a:xfrm>
          <a:off x="5149016" y="377976"/>
          <a:ext cx="1223813" cy="12238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Climate </a:t>
          </a:r>
        </a:p>
      </dsp:txBody>
      <dsp:txXfrm>
        <a:off x="5328239" y="557199"/>
        <a:ext cx="865367" cy="865367"/>
      </dsp:txXfrm>
    </dsp:sp>
    <dsp:sp modelId="{B18F575F-D365-BA40-8884-694B39B30152}">
      <dsp:nvSpPr>
        <dsp:cNvPr id="0" name=""/>
        <dsp:cNvSpPr/>
      </dsp:nvSpPr>
      <dsp:spPr>
        <a:xfrm>
          <a:off x="2755715" y="-75558"/>
          <a:ext cx="5004169" cy="345695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FFF7E-C34E-4D1F-95DC-761C971A8D80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C4B19-856A-4AF1-A1B1-093B9952A6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5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50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5AED-2A01-CC65-198A-ACACAD1AD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D0117B-9378-0DDA-2CA2-A770AF5F9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92D50F-AB77-C35E-6FC3-550F2FAC6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F77BF3-3638-1248-22D1-1985B604A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632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09F14-5D5C-0FD6-D41C-9A0FB49B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E96027-9453-9181-5138-FF99C87F5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842688-DDD5-C8FC-7581-5259CB167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192CC-EA16-016E-9418-92CFE678B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390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22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758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8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422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61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00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4B19-856A-4AF1-A1B1-093B9952A6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25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DA3B9-5857-E4B9-704E-F208496F0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AC177F-204C-B7C9-2945-2E170BEFA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EB6FE4-7841-9B3B-11A0-DBAE20CA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97502-AF9A-1AFE-EFC3-05AAA1C9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CA0A5-9045-67D6-52DB-FC6AA39B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694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9AFE8-CA77-ABFC-88AA-BA1FAB3B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A912B0-469C-5977-7278-62CED59EA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7FA4F1-E01F-4577-7AC4-42109EAA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53499-B7AC-3295-3BFB-A9A4DAF3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CE53A-D3B6-FC8F-FA1E-F44FC37F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89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8092C9-E2EF-E65D-79BC-AC478F4E4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9A14D8-3989-F2DC-89B6-65F5048E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E6C3D-1995-AD84-AE5E-6F2E6610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FA34A-092D-7781-F939-A1D4AD41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D42A72-0AAD-2E60-6E64-BEBC4183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87943-8DE5-02D5-CA06-F4D5D38E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6A152-60E8-7D4F-D137-D35D33E06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E47A99-D5BB-BFD4-BDCE-8EB6746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07E35-8216-84F9-F88F-061D80B7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75144-BB5A-8CB7-A3AF-6934FAA6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9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EE288-65A4-8B55-2074-6BCF7DD30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DB287F-CBBA-2BE4-44E3-6B32A3FB0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52F78-63B3-4420-FBDA-C13A8484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76298C-B73A-6098-3DF9-EDB174D0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E0F208-1AE4-276B-C76B-D28FF39A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C2B34-F04D-5C97-480A-48A3380C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9EC3C-CCE6-E96F-5AE4-E3CD4D757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382EA-70DB-B1D3-A831-3AA03688F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149341-F1F9-357D-4D32-1E89372B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D6147F-CDC5-9B18-B81F-A9EA6D94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6AF3FF-EA11-0EB7-FBFA-C363BA77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95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BE2D6-3059-A82E-1E85-A536A076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C1A7DE-74A1-3B36-B7A9-50C1B85D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CD23F4-9676-1602-23A5-11533BC79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C03DE0-E080-0BAC-4A76-BF0E45049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B4890E-BF2D-74CE-946F-3D1FF49EB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A53B56-A203-EC07-2ED2-1A8B2B77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D0C5CA-916B-F319-4BAD-11D2549C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AF6609-5743-16DF-9802-CDBB808F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56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F77EA-D6B8-01E5-F76B-2A010BB0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4E6FA3-F521-D3A4-49E5-48DE20C5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5AD7D6-C9A7-9070-7C86-F8D93E41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1BBDE2-56A0-CE11-F38A-53CC33A0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8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020A05-F701-5C67-3734-CAA80C8E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D6E3B0-8ABC-E613-2116-7BCF3D84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BA273-37BD-AB7E-F968-40C6D1CF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02C43-3863-68CA-7ACE-DF90DE07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E54B7-7EC2-8DBD-A994-7B223F67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283926-115B-D5DA-308D-6B34D3798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7D936C-6CB8-B20A-9ED5-2819A47A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F31E8C-E3B7-E045-9273-4B3D5EAA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D40872-6DE4-286A-640E-F454B737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92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D8A54-5657-B42F-3ECA-FA49B2F0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135A32-0FF6-F507-ADC0-EB10889FD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265914-649C-67EC-7584-A26903A22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DD2A57-8377-6495-8DE8-74A6BA7B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D83DCD-6A88-9975-AEBF-6B1A377A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BB83C6-9435-E574-105B-432CC561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11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F67264-FA17-9967-846C-3426FBE9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A22BEC-2372-4074-2506-1502A9922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DA53CE-0972-E963-4947-4E6E681FE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B99E3-E91A-47AF-8BC3-EAC685293A13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90CB1F-FF73-3675-2B2C-962AC89E6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055B3-84E7-1ACF-0D19-A3E8E3900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3E0CE-1668-43E4-BC70-189B7876B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08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CB246-8808-D788-CDC9-1A2FC1AE7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kern="100" dirty="0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Museum insights for conservation: A case study with the </a:t>
            </a:r>
            <a:r>
              <a:rPr lang="en-US" altLang="zh-CN" sz="3600" b="1" kern="100" dirty="0" err="1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Jambato</a:t>
            </a:r>
            <a:r>
              <a:rPr lang="en-US" altLang="zh-CN" sz="3600" b="1" kern="100" dirty="0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harlequin frog, </a:t>
            </a:r>
            <a:r>
              <a:rPr lang="en-US" altLang="zh-CN" sz="3600" b="1" i="1" kern="100" dirty="0" err="1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Atelopus</a:t>
            </a:r>
            <a:r>
              <a:rPr lang="en-US" altLang="zh-CN" sz="3600" b="1" i="1" kern="100" dirty="0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i="1" kern="100" dirty="0" err="1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ignescens</a:t>
            </a:r>
            <a:br>
              <a:rPr lang="en-US" altLang="zh-CN" sz="3600" b="1" i="1" kern="100" dirty="0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3600" b="1" i="1" kern="100" dirty="0">
              <a:latin typeface="Helvetica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951212-B499-9796-031D-213F311D2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>
                <a:latin typeface="Helvetica" panose="020B0604020202020204"/>
                <a:cs typeface="Helvetica" panose="020B0604020202020204"/>
              </a:rPr>
              <a:t>Chengchen Gao</a:t>
            </a:r>
            <a:endParaRPr lang="zh-CN" altLang="en-US" dirty="0"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5" name="图片 4" descr="图标&#10;&#10;AI 生成的内容可能不正确。">
            <a:extLst>
              <a:ext uri="{FF2B5EF4-FFF2-40B4-BE49-F238E27FC236}">
                <a16:creationId xmlns:a16="http://schemas.microsoft.com/office/drawing/2014/main" id="{09608256-39F0-EEEC-7617-0B4C74B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35" y="3509963"/>
            <a:ext cx="1423990" cy="14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AABC3-1464-ED44-4308-1A9CCDFF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1C43E-A523-0A36-68EA-BAA283AB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Method: </a:t>
            </a:r>
            <a:r>
              <a:rPr lang="en-US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H1, Climate niche modeling</a:t>
            </a:r>
            <a:br>
              <a:rPr lang="en-US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</a:br>
            <a:endParaRPr lang="zh-CN" altLang="en-US" sz="3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67B241E-1018-EE3A-F669-7CFB59044A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4932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580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0F5B4-8B8A-4CEB-E7B6-C37436AA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5A7D5-6F62-1718-A2FE-FD0D07335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7909BCF-88A2-7CCE-2E4F-AFBF58EC23E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>
                <a:solidFill>
                  <a:srgbClr val="0D0D0D"/>
                </a:solidFill>
                <a:latin typeface="Helvetica" pitchFamily="2" charset="0"/>
              </a:rPr>
              <a:t>Records from the Global Biodiversity Information Facility (GBIF) and two museums (EPN and QCAZ)</a:t>
            </a:r>
          </a:p>
          <a:p>
            <a:r>
              <a:rPr lang="en-US" altLang="zh-CN" sz="2600">
                <a:solidFill>
                  <a:srgbClr val="0D0D0D"/>
                </a:solidFill>
                <a:latin typeface="Helvetica" pitchFamily="2" charset="0"/>
              </a:rPr>
              <a:t>Testing the impact of temperature and precipitation changes from 1960-2020 on the distribution of the </a:t>
            </a:r>
            <a:r>
              <a:rPr lang="en-US" altLang="zh-CN" sz="2600" kern="100">
                <a:latin typeface="Helvetica" pitchFamily="2" charset="0"/>
                <a:cs typeface="Times New Roman" panose="02020603050405020304" pitchFamily="18" charset="0"/>
              </a:rPr>
              <a:t>Jambato harlequin frogs.</a:t>
            </a:r>
            <a:endParaRPr lang="en-US" altLang="zh-CN" sz="2600" i="1">
              <a:solidFill>
                <a:srgbClr val="0D0D0D"/>
              </a:solidFill>
              <a:latin typeface="Helvetica" pitchFamily="2" charset="0"/>
            </a:endParaRPr>
          </a:p>
          <a:p>
            <a:r>
              <a:rPr lang="en-US" altLang="zh-CN" sz="2600">
                <a:solidFill>
                  <a:srgbClr val="0D0D0D"/>
                </a:solidFill>
                <a:latin typeface="Helvetica" pitchFamily="2" charset="0"/>
              </a:rPr>
              <a:t>Generalized Linear Models (GLM) combined with climate data from each decade to model the distribution</a:t>
            </a:r>
          </a:p>
          <a:p>
            <a:endParaRPr lang="en-US" altLang="zh-CN" sz="2600">
              <a:solidFill>
                <a:srgbClr val="0D0D0D"/>
              </a:solidFill>
              <a:latin typeface="Helvetica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600">
                <a:solidFill>
                  <a:srgbClr val="0D0D0D"/>
                </a:solidFill>
                <a:latin typeface="Helvetica" pitchFamily="2" charset="0"/>
              </a:rPr>
              <a:t>*GLM: a </a:t>
            </a:r>
            <a:r>
              <a:rPr lang="en-US" altLang="zh-CN" sz="260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regression statistical method </a:t>
            </a:r>
            <a:r>
              <a:rPr lang="en-US" altLang="zh-CN" sz="2600">
                <a:solidFill>
                  <a:srgbClr val="0D0D0D"/>
                </a:solidFill>
                <a:latin typeface="Helvetica" pitchFamily="2" charset="0"/>
              </a:rPr>
              <a:t>that predicts</a:t>
            </a:r>
            <a:r>
              <a:rPr lang="en-US" altLang="zh-CN" sz="260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 relationships between the response and predicting variables.</a:t>
            </a:r>
            <a:endParaRPr lang="en-US" altLang="zh-CN" sz="2600" dirty="0">
              <a:solidFill>
                <a:srgbClr val="0D0D0D"/>
              </a:solidFill>
              <a:highlight>
                <a:srgbClr val="FFFFFF"/>
              </a:highlight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C3A9D-4ACA-51C5-9BBC-A7B05384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F2B1A-75B4-ECA3-B8FD-ED98947C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Method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95082C-8C50-C0B0-C23B-E8B24E3F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Mitochondrial DNA from 16 individuals collected in 1984 (the last pre-extinction samples)</a:t>
            </a:r>
          </a:p>
          <a:p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Tajima’s D: A statistical measure to detect if a population has deviated from neutral evolution (e.g., undergone a rapid expansion or crash)</a:t>
            </a:r>
          </a:p>
          <a:p>
            <a:pPr lvl="1"/>
            <a:r>
              <a:rPr lang="en-US" altLang="zh-CN" b="0" i="0" dirty="0">
                <a:effectLst/>
                <a:latin typeface="Helvetica" panose="020B0604020202020204"/>
                <a:cs typeface="Helvetica" panose="020B0604020202020204"/>
              </a:rPr>
              <a:t>Negative values = Indicates an excess of rare alleles (</a:t>
            </a:r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e.g., </a:t>
            </a:r>
            <a:r>
              <a:rPr lang="en-US" altLang="zh-CN" b="0" i="0" dirty="0">
                <a:effectLst/>
                <a:latin typeface="Helvetica" panose="020B0604020202020204"/>
                <a:cs typeface="Helvetica" panose="020B0604020202020204"/>
              </a:rPr>
              <a:t>mass die-off or selective event left only a few individuals to reproduce)</a:t>
            </a:r>
          </a:p>
          <a:p>
            <a:pPr lvl="1"/>
            <a:r>
              <a:rPr lang="en-US" altLang="zh-CN" b="0" i="0" dirty="0">
                <a:effectLst/>
                <a:latin typeface="Helvetica" panose="020B0604020202020204"/>
                <a:cs typeface="Helvetica" panose="020B0604020202020204"/>
              </a:rPr>
              <a:t>Positive values = Indicates a lack of rare alleles </a:t>
            </a:r>
            <a:r>
              <a:rPr lang="en-US" altLang="zh-CN" dirty="0">
                <a:latin typeface="Helvetica" panose="020B0604020202020204"/>
                <a:cs typeface="Helvetica" panose="020B0604020202020204"/>
              </a:rPr>
              <a:t>(long-term stable population size)</a:t>
            </a:r>
            <a:endParaRPr lang="en-US" altLang="zh-CN" b="0" i="0" dirty="0">
              <a:effectLst/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6025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表&#10;&#10;AI 生成的内容可能不正确。">
            <a:extLst>
              <a:ext uri="{FF2B5EF4-FFF2-40B4-BE49-F238E27FC236}">
                <a16:creationId xmlns:a16="http://schemas.microsoft.com/office/drawing/2014/main" id="{0284B699-2F23-0135-6236-F8AA766C7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99" y="1243631"/>
            <a:ext cx="4352601" cy="43707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2F9A39-F63D-802A-86F0-A19CFFC6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>
                <a:effectLst/>
                <a:latin typeface="Helvetica" panose="020B0604020202020204"/>
                <a:cs typeface="Helvetica" panose="020B0604020202020204"/>
              </a:rPr>
              <a:t>1.1 Survivor’s Trait</a:t>
            </a:r>
            <a:endParaRPr lang="zh-CN" altLang="en-US" dirty="0"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06A9BE-F04C-33EA-FCBB-C4B92D860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" y="1690688"/>
            <a:ext cx="6078051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X axis: southwestern</a:t>
            </a:r>
            <a:r>
              <a:rPr lang="en-US" altLang="zh-CN" sz="2400" dirty="0">
                <a:latin typeface="Helvetica" panose="020B0604020202020204"/>
                <a:cs typeface="Helvetica" panose="020B0604020202020204"/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northeastern</a:t>
            </a:r>
          </a:p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Y-axis: snout-vent length 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Male: spatial cline in body size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After Bd epidemic(&gt;1979): Larger male size(only larger survived)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Female frogs: Still large, no significant change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Bd fungus:</a:t>
            </a:r>
            <a:r>
              <a:rPr lang="zh-CN" altLang="en-US" sz="2400" dirty="0">
                <a:latin typeface="Helvetica" panose="020B0604020202020204"/>
                <a:cs typeface="Helvetica" panose="020B0604020202020204"/>
              </a:rPr>
              <a:t> </a:t>
            </a:r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may imposed a strong selective pressure by killing smaller frogs</a:t>
            </a:r>
            <a:endParaRPr lang="zh-CN" altLang="en-US" sz="2400" dirty="0"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711C1DF-535E-CDD2-6635-9A973937A573}"/>
              </a:ext>
            </a:extLst>
          </p:cNvPr>
          <p:cNvSpPr/>
          <p:nvPr/>
        </p:nvSpPr>
        <p:spPr>
          <a:xfrm rot="20092443">
            <a:off x="7629107" y="3392017"/>
            <a:ext cx="2972290" cy="948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2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41B96-8871-C14F-67CE-68BE8385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1.2 Tajima’s D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DA069-C61A-82A8-31D8-F471AE284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/>
          <a:lstStyle/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X axis: Tajima’s D value</a:t>
            </a:r>
          </a:p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Y-axis: Probability density of Tajima’s D value</a:t>
            </a:r>
          </a:p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Negative: </a:t>
            </a:r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Indicates an excess of rare alleles</a:t>
            </a:r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(a few individuals reproduce)</a:t>
            </a:r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 </a:t>
            </a:r>
          </a:p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Bd may exert selective pressure on the population</a:t>
            </a:r>
          </a:p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Bd is not the only killer!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DE0540-4819-E6BF-317B-EBEEDA868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498" y="1825625"/>
            <a:ext cx="3312217" cy="36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4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2F79-DD96-5CB5-5DAA-E8D9B313C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A47D3-EC7F-A55A-89AF-99C394AF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Helvetica" panose="020B0604020202020204"/>
                <a:cs typeface="Helvetica" panose="020B0604020202020204"/>
              </a:rPr>
              <a:t>What is the extinct factor?</a:t>
            </a:r>
            <a:endParaRPr lang="zh-CN" altLang="en-US" b="1" dirty="0"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04EDE-16AD-FD90-437D-C969B00E3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Hypothesis: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Climate change and changes in precipitation patterns since the 1970s have significantly reduced the suitable habitat range for the species, leading to population collapse.</a:t>
            </a:r>
          </a:p>
          <a:p>
            <a:endParaRPr lang="en-US" altLang="zh-CN" sz="2400" dirty="0">
              <a:latin typeface="Helvetica" panose="020B0604020202020204"/>
              <a:cs typeface="Helvetica" panose="020B0604020202020204"/>
            </a:endParaRPr>
          </a:p>
          <a:p>
            <a:r>
              <a:rPr lang="en-US" altLang="zh-CN" sz="2400" b="1" dirty="0">
                <a:latin typeface="Helvetica" panose="020B0604020202020204"/>
                <a:cs typeface="Helvetica" panose="020B0604020202020204"/>
              </a:rPr>
              <a:t>The Bd fungal infection imposed selective pressure during its outbreak in the 1980s and triggered a population bottleneck. </a:t>
            </a:r>
            <a:r>
              <a:rPr lang="zh-CN" altLang="en-US" sz="2400" b="1" dirty="0">
                <a:latin typeface="Helvetica" panose="020B0604020202020204"/>
                <a:cs typeface="Helvetica" panose="020B0604020202020204"/>
              </a:rPr>
              <a:t>⍻</a:t>
            </a:r>
          </a:p>
        </p:txBody>
      </p:sp>
    </p:spTree>
    <p:extLst>
      <p:ext uri="{BB962C8B-B14F-4D97-AF65-F5344CB8AC3E}">
        <p14:creationId xmlns:p14="http://schemas.microsoft.com/office/powerpoint/2010/main" val="239577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BBE95-7348-B3CF-2888-8E28A5416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384DE-49FE-F426-8D4C-55280BAB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876692"/>
            <a:ext cx="4597747" cy="1068726"/>
          </a:xfrm>
        </p:spPr>
        <p:txBody>
          <a:bodyPr anchor="b">
            <a:normAutofit fontScale="90000"/>
          </a:bodyPr>
          <a:lstStyle/>
          <a:p>
            <a:r>
              <a:rPr lang="en-US" altLang="zh-CN" sz="3600" b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2.1 Annual Mean Monthly Minimum Temperature</a:t>
            </a:r>
            <a:endParaRPr lang="zh-CN" alt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525E6-931E-B0EF-1E00-D74E4F6B4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141590"/>
            <a:ext cx="4461661" cy="3447832"/>
          </a:xfrm>
        </p:spPr>
        <p:txBody>
          <a:bodyPr anchor="t">
            <a:noAutofit/>
          </a:bodyPr>
          <a:lstStyle/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Minimum Temperature: Annual mean ↑ significantly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Primary factor in habitat prediction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Bd Thermal Optimum: 17–25°C 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Warmer → Bd transmission efficiency 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628AA8-68D6-F11E-26AC-27A894741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825" y="529650"/>
            <a:ext cx="6294565" cy="36036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D98137-6A6E-2A3C-C642-438DDB67B641}"/>
              </a:ext>
            </a:extLst>
          </p:cNvPr>
          <p:cNvSpPr/>
          <p:nvPr/>
        </p:nvSpPr>
        <p:spPr>
          <a:xfrm>
            <a:off x="5626825" y="529650"/>
            <a:ext cx="1226823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3F2D60-9354-DC90-2804-8F7B7F4B8F26}"/>
              </a:ext>
            </a:extLst>
          </p:cNvPr>
          <p:cNvSpPr/>
          <p:nvPr/>
        </p:nvSpPr>
        <p:spPr>
          <a:xfrm>
            <a:off x="6096001" y="2907887"/>
            <a:ext cx="2312280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4B55EC-9297-0BA3-B653-0247736CB24B}"/>
              </a:ext>
            </a:extLst>
          </p:cNvPr>
          <p:cNvSpPr/>
          <p:nvPr/>
        </p:nvSpPr>
        <p:spPr>
          <a:xfrm>
            <a:off x="6853649" y="500943"/>
            <a:ext cx="987430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6A0A6D1-CD8D-1BCB-E158-5EAE1DDE4A97}"/>
              </a:ext>
            </a:extLst>
          </p:cNvPr>
          <p:cNvSpPr/>
          <p:nvPr/>
        </p:nvSpPr>
        <p:spPr>
          <a:xfrm>
            <a:off x="8450742" y="2907887"/>
            <a:ext cx="524740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9F3F59-567B-B5C1-E037-38049D867CB5}"/>
              </a:ext>
            </a:extLst>
          </p:cNvPr>
          <p:cNvSpPr/>
          <p:nvPr/>
        </p:nvSpPr>
        <p:spPr>
          <a:xfrm>
            <a:off x="7816101" y="494408"/>
            <a:ext cx="1069238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3B1E4E-9928-E270-0756-58DA91375567}"/>
              </a:ext>
            </a:extLst>
          </p:cNvPr>
          <p:cNvSpPr/>
          <p:nvPr/>
        </p:nvSpPr>
        <p:spPr>
          <a:xfrm>
            <a:off x="8998550" y="2878628"/>
            <a:ext cx="524740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C1F6FBB-33A1-F025-488C-F6475ADA1CBD}"/>
              </a:ext>
            </a:extLst>
          </p:cNvPr>
          <p:cNvSpPr/>
          <p:nvPr/>
        </p:nvSpPr>
        <p:spPr>
          <a:xfrm>
            <a:off x="8877016" y="494408"/>
            <a:ext cx="1046559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88C222B-C129-0448-C5B1-24EBAB81B3C9}"/>
              </a:ext>
            </a:extLst>
          </p:cNvPr>
          <p:cNvSpPr/>
          <p:nvPr/>
        </p:nvSpPr>
        <p:spPr>
          <a:xfrm>
            <a:off x="9522762" y="2784049"/>
            <a:ext cx="630156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9AE41B-868E-C9D0-B1A7-758BAE9D6BF4}"/>
              </a:ext>
            </a:extLst>
          </p:cNvPr>
          <p:cNvSpPr/>
          <p:nvPr/>
        </p:nvSpPr>
        <p:spPr>
          <a:xfrm>
            <a:off x="9940602" y="504340"/>
            <a:ext cx="858062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08BE6C-6FC0-FA99-45D0-B304AFFF33F4}"/>
              </a:ext>
            </a:extLst>
          </p:cNvPr>
          <p:cNvSpPr/>
          <p:nvPr/>
        </p:nvSpPr>
        <p:spPr>
          <a:xfrm>
            <a:off x="10160713" y="2873054"/>
            <a:ext cx="524740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9A00DE-8501-C6B7-0226-4A36D1DA9868}"/>
              </a:ext>
            </a:extLst>
          </p:cNvPr>
          <p:cNvSpPr/>
          <p:nvPr/>
        </p:nvSpPr>
        <p:spPr>
          <a:xfrm>
            <a:off x="10832919" y="465149"/>
            <a:ext cx="1046559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8688C3F-6D34-B9C8-8431-88C1DC43F384}"/>
              </a:ext>
            </a:extLst>
          </p:cNvPr>
          <p:cNvSpPr/>
          <p:nvPr/>
        </p:nvSpPr>
        <p:spPr>
          <a:xfrm>
            <a:off x="10677130" y="2790580"/>
            <a:ext cx="1202348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4490DD-067E-9428-5C5E-A8531B7B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818" y="715266"/>
            <a:ext cx="6019800" cy="339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E75F87-C425-FFDC-70F0-5FD56878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15266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altLang="zh-CN" sz="3200" b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2.2 Decadal Trends in Annual Mean Monthly Precipitation </a:t>
            </a:r>
            <a:endParaRPr lang="zh-CN" alt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9FEB8-EA9C-318C-828F-9832E8AD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461661" cy="3447832"/>
          </a:xfrm>
        </p:spPr>
        <p:txBody>
          <a:bodyPr anchor="t">
            <a:noAutofit/>
          </a:bodyPr>
          <a:lstStyle/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Precipitation patterns fluctuated across decades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Humid conditions → Bd fungal transmission ↑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Dry habitats → Shrinking water bodies →  Bd transmission ↑</a:t>
            </a:r>
          </a:p>
          <a:p>
            <a:endParaRPr lang="en-US" altLang="zh-CN" sz="2400" dirty="0">
              <a:latin typeface="Helvetica" panose="020B0604020202020204"/>
              <a:cs typeface="Helvetica" panose="020B0604020202020204"/>
            </a:endParaRPr>
          </a:p>
          <a:p>
            <a:endParaRPr lang="en-US" altLang="zh-CN" sz="2400" dirty="0"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6CB5DC-54F9-F11F-AE99-2AFEA1471F7F}"/>
              </a:ext>
            </a:extLst>
          </p:cNvPr>
          <p:cNvSpPr/>
          <p:nvPr/>
        </p:nvSpPr>
        <p:spPr>
          <a:xfrm>
            <a:off x="5626825" y="272656"/>
            <a:ext cx="1226823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C07CF7-22C2-90D2-3F1C-E1635D607891}"/>
              </a:ext>
            </a:extLst>
          </p:cNvPr>
          <p:cNvSpPr/>
          <p:nvPr/>
        </p:nvSpPr>
        <p:spPr>
          <a:xfrm>
            <a:off x="5747657" y="2820787"/>
            <a:ext cx="2381891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B33383-14E9-0FA8-DC59-088A3177846B}"/>
              </a:ext>
            </a:extLst>
          </p:cNvPr>
          <p:cNvSpPr/>
          <p:nvPr/>
        </p:nvSpPr>
        <p:spPr>
          <a:xfrm>
            <a:off x="6853648" y="272656"/>
            <a:ext cx="987429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9F56A2-B54A-F93B-04AD-B162F07662DE}"/>
              </a:ext>
            </a:extLst>
          </p:cNvPr>
          <p:cNvSpPr/>
          <p:nvPr/>
        </p:nvSpPr>
        <p:spPr>
          <a:xfrm>
            <a:off x="7841077" y="313035"/>
            <a:ext cx="987429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02F76B9-3BCD-025C-3670-0C38424AB44E}"/>
              </a:ext>
            </a:extLst>
          </p:cNvPr>
          <p:cNvSpPr/>
          <p:nvPr/>
        </p:nvSpPr>
        <p:spPr>
          <a:xfrm>
            <a:off x="8828506" y="225947"/>
            <a:ext cx="987429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20827B0-344D-6E6E-F134-A9D7B37DEC90}"/>
              </a:ext>
            </a:extLst>
          </p:cNvPr>
          <p:cNvSpPr/>
          <p:nvPr/>
        </p:nvSpPr>
        <p:spPr>
          <a:xfrm>
            <a:off x="9766847" y="272656"/>
            <a:ext cx="987429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AC2289-BCDD-4303-21E6-CC9915A4206C}"/>
              </a:ext>
            </a:extLst>
          </p:cNvPr>
          <p:cNvSpPr/>
          <p:nvPr/>
        </p:nvSpPr>
        <p:spPr>
          <a:xfrm>
            <a:off x="10768528" y="319365"/>
            <a:ext cx="987429" cy="250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5409BE-65A5-ABAD-A951-62A987400C6C}"/>
              </a:ext>
            </a:extLst>
          </p:cNvPr>
          <p:cNvSpPr/>
          <p:nvPr/>
        </p:nvSpPr>
        <p:spPr>
          <a:xfrm>
            <a:off x="8129548" y="2810176"/>
            <a:ext cx="698958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DA890E-86A5-3DDD-4BD5-45CF42A668AC}"/>
              </a:ext>
            </a:extLst>
          </p:cNvPr>
          <p:cNvSpPr/>
          <p:nvPr/>
        </p:nvSpPr>
        <p:spPr>
          <a:xfrm>
            <a:off x="8828506" y="2813403"/>
            <a:ext cx="698958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E77D59C-1E6E-11A5-301D-C7565B9CF6E4}"/>
              </a:ext>
            </a:extLst>
          </p:cNvPr>
          <p:cNvSpPr/>
          <p:nvPr/>
        </p:nvSpPr>
        <p:spPr>
          <a:xfrm>
            <a:off x="9427609" y="2840731"/>
            <a:ext cx="698958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651634-FF8C-C249-E002-96AA659FC5F8}"/>
              </a:ext>
            </a:extLst>
          </p:cNvPr>
          <p:cNvSpPr/>
          <p:nvPr/>
        </p:nvSpPr>
        <p:spPr>
          <a:xfrm>
            <a:off x="10065402" y="2840731"/>
            <a:ext cx="698958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B4476D4-64F1-1AF6-A73F-6F88D3D6C239}"/>
              </a:ext>
            </a:extLst>
          </p:cNvPr>
          <p:cNvSpPr/>
          <p:nvPr/>
        </p:nvSpPr>
        <p:spPr>
          <a:xfrm>
            <a:off x="10768528" y="2795652"/>
            <a:ext cx="924090" cy="128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8CC9-4BA6-2F67-FFA3-7CB10E89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B8702-2198-14F1-8B81-F68364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2" y="506261"/>
            <a:ext cx="5187748" cy="1209328"/>
          </a:xfrm>
        </p:spPr>
        <p:txBody>
          <a:bodyPr anchor="b">
            <a:normAutofit/>
          </a:bodyPr>
          <a:lstStyle/>
          <a:p>
            <a:r>
              <a:rPr lang="en-US" altLang="zh-CN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2.3 Predicted occurrence of </a:t>
            </a:r>
            <a:r>
              <a:rPr lang="en-US" altLang="zh-CN" sz="32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Atelopus</a:t>
            </a:r>
            <a:r>
              <a:rPr lang="en-US" altLang="zh-CN" sz="32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32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ignescens</a:t>
            </a:r>
            <a:endParaRPr lang="zh-CN" alt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3C75B-13A8-079C-3F99-B84F607CC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010962"/>
            <a:ext cx="4461661" cy="3447832"/>
          </a:xfrm>
        </p:spPr>
        <p:txBody>
          <a:bodyPr anchor="t">
            <a:noAutofit/>
          </a:bodyPr>
          <a:lstStyle/>
          <a:p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Cyan-green areas: Suitable habitat predicted based on temperature and precipitation data </a:t>
            </a:r>
          </a:p>
          <a:p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Black dots: historical records of species occurrences</a:t>
            </a:r>
          </a:p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By 2010–19, the predicted suitable habitat area had decreased by approximately 8,190 km²</a:t>
            </a:r>
          </a:p>
          <a:p>
            <a:endParaRPr lang="en-US" altLang="zh-CN" sz="2400" b="0" i="0" dirty="0"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0F98358-CC51-A848-B1EE-F0F71B7DA090}"/>
              </a:ext>
            </a:extLst>
          </p:cNvPr>
          <p:cNvSpPr/>
          <p:nvPr/>
        </p:nvSpPr>
        <p:spPr>
          <a:xfrm>
            <a:off x="8778240" y="3056709"/>
            <a:ext cx="731520" cy="888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2F2846-35BB-862F-5722-517C2E84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930" y="715266"/>
            <a:ext cx="6255316" cy="38939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28247D-41C2-E7C7-454F-4F2A29CD3098}"/>
              </a:ext>
            </a:extLst>
          </p:cNvPr>
          <p:cNvSpPr/>
          <p:nvPr/>
        </p:nvSpPr>
        <p:spPr>
          <a:xfrm>
            <a:off x="5852161" y="584639"/>
            <a:ext cx="1769318" cy="1642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68FD40-1DB8-D01E-F213-CD4DACB0A267}"/>
              </a:ext>
            </a:extLst>
          </p:cNvPr>
          <p:cNvSpPr/>
          <p:nvPr/>
        </p:nvSpPr>
        <p:spPr>
          <a:xfrm>
            <a:off x="5852162" y="2147808"/>
            <a:ext cx="1693076" cy="2461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F54A02-8BC5-6D81-1933-DF2A001FFB45}"/>
              </a:ext>
            </a:extLst>
          </p:cNvPr>
          <p:cNvSpPr/>
          <p:nvPr/>
        </p:nvSpPr>
        <p:spPr>
          <a:xfrm>
            <a:off x="7578049" y="584639"/>
            <a:ext cx="834431" cy="1642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F7A69F-4846-6322-72D4-3E666A39887A}"/>
              </a:ext>
            </a:extLst>
          </p:cNvPr>
          <p:cNvSpPr/>
          <p:nvPr/>
        </p:nvSpPr>
        <p:spPr>
          <a:xfrm>
            <a:off x="7545238" y="2128422"/>
            <a:ext cx="722812" cy="2260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E79C2A-E4B8-EE7D-658B-894E972BF0AE}"/>
              </a:ext>
            </a:extLst>
          </p:cNvPr>
          <p:cNvSpPr/>
          <p:nvPr/>
        </p:nvSpPr>
        <p:spPr>
          <a:xfrm>
            <a:off x="8274735" y="653143"/>
            <a:ext cx="834432" cy="1574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D2603C-F198-9947-B27E-96838931DFBE}"/>
              </a:ext>
            </a:extLst>
          </p:cNvPr>
          <p:cNvSpPr/>
          <p:nvPr/>
        </p:nvSpPr>
        <p:spPr>
          <a:xfrm>
            <a:off x="8232421" y="2210945"/>
            <a:ext cx="911578" cy="2387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2A6DB8-0CCF-90CE-C1BC-34EDBFB0F66D}"/>
              </a:ext>
            </a:extLst>
          </p:cNvPr>
          <p:cNvSpPr/>
          <p:nvPr/>
        </p:nvSpPr>
        <p:spPr>
          <a:xfrm>
            <a:off x="9092978" y="584640"/>
            <a:ext cx="834431" cy="172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4C0019-CD9B-49D4-B34B-47822CE0674E}"/>
              </a:ext>
            </a:extLst>
          </p:cNvPr>
          <p:cNvSpPr/>
          <p:nvPr/>
        </p:nvSpPr>
        <p:spPr>
          <a:xfrm>
            <a:off x="9144000" y="2307256"/>
            <a:ext cx="807336" cy="224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2A6FF8-9382-6CD6-DD6D-B0A89EF820B0}"/>
              </a:ext>
            </a:extLst>
          </p:cNvPr>
          <p:cNvSpPr/>
          <p:nvPr/>
        </p:nvSpPr>
        <p:spPr>
          <a:xfrm>
            <a:off x="9798375" y="675518"/>
            <a:ext cx="834432" cy="1574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465E7B-B9E1-0AAD-0653-B925A7D6ADDD}"/>
              </a:ext>
            </a:extLst>
          </p:cNvPr>
          <p:cNvSpPr/>
          <p:nvPr/>
        </p:nvSpPr>
        <p:spPr>
          <a:xfrm>
            <a:off x="9927408" y="2227448"/>
            <a:ext cx="731519" cy="2161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162B2C-D6A7-5E3A-1068-5567C57698BB}"/>
              </a:ext>
            </a:extLst>
          </p:cNvPr>
          <p:cNvSpPr/>
          <p:nvPr/>
        </p:nvSpPr>
        <p:spPr>
          <a:xfrm>
            <a:off x="10630672" y="501732"/>
            <a:ext cx="1152025" cy="1709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CDED0C-B316-F5B7-00F6-98F8AC6A064D}"/>
              </a:ext>
            </a:extLst>
          </p:cNvPr>
          <p:cNvSpPr/>
          <p:nvPr/>
        </p:nvSpPr>
        <p:spPr>
          <a:xfrm>
            <a:off x="10624835" y="2088602"/>
            <a:ext cx="1111825" cy="2459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41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6CCA0-4DD6-712A-59C3-3DC0F09F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403BF-BC48-EC3C-691F-51A96C3A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Helvetica" panose="020B0604020202020204"/>
                <a:cs typeface="Helvetica" panose="020B0604020202020204"/>
              </a:rPr>
              <a:t>What is the extinct factor?</a:t>
            </a:r>
            <a:endParaRPr lang="zh-CN" altLang="en-US" b="1" dirty="0"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CBDC3C-0E3F-7DC8-39AA-0C44197D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Hypothesis:</a:t>
            </a:r>
          </a:p>
          <a:p>
            <a:r>
              <a:rPr lang="en-US" altLang="zh-CN" sz="2400" b="1" dirty="0">
                <a:latin typeface="Helvetica" panose="020B0604020202020204"/>
                <a:cs typeface="Helvetica" panose="020B0604020202020204"/>
              </a:rPr>
              <a:t>Climate change and changes in precipitation patterns since the 1970s have significantly reduced the suitable habitat range for the species, leading to population collapse.</a:t>
            </a:r>
            <a:r>
              <a:rPr lang="zh-CN" altLang="en-US" sz="2400" b="1" dirty="0">
                <a:latin typeface="Helvetica" panose="020B0604020202020204"/>
                <a:cs typeface="Helvetica" panose="020B0604020202020204"/>
              </a:rPr>
              <a:t>✔</a:t>
            </a:r>
            <a:endParaRPr lang="en-US" altLang="zh-CN" sz="2400" b="1" dirty="0">
              <a:latin typeface="Helvetica" panose="020B0604020202020204"/>
              <a:cs typeface="Helvetica" panose="020B0604020202020204"/>
            </a:endParaRPr>
          </a:p>
          <a:p>
            <a:endParaRPr lang="en-US" altLang="zh-CN" sz="2400" dirty="0">
              <a:latin typeface="Helvetica" panose="020B0604020202020204"/>
              <a:cs typeface="Helvetica" panose="020B0604020202020204"/>
            </a:endParaRPr>
          </a:p>
          <a:p>
            <a:r>
              <a:rPr lang="en-US" altLang="zh-CN" sz="2400" b="1" dirty="0">
                <a:latin typeface="Helvetica" panose="020B0604020202020204"/>
                <a:cs typeface="Helvetica" panose="020B0604020202020204"/>
              </a:rPr>
              <a:t>The Bd fungal infection imposed selective pressure during its outbreak in the 1980s and triggered a population bottleneck. </a:t>
            </a:r>
            <a:r>
              <a:rPr lang="zh-CN" altLang="en-US" sz="2400" b="1" dirty="0">
                <a:latin typeface="Helvetica" panose="020B0604020202020204"/>
                <a:cs typeface="Helvetica" panose="020B0604020202020204"/>
              </a:rPr>
              <a:t>⍻</a:t>
            </a:r>
          </a:p>
        </p:txBody>
      </p:sp>
    </p:spTree>
    <p:extLst>
      <p:ext uri="{BB962C8B-B14F-4D97-AF65-F5344CB8AC3E}">
        <p14:creationId xmlns:p14="http://schemas.microsoft.com/office/powerpoint/2010/main" val="341424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18258-04E1-BB6D-A115-8BF98BFA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252"/>
            <a:ext cx="10515600" cy="932452"/>
          </a:xfrm>
        </p:spPr>
        <p:txBody>
          <a:bodyPr/>
          <a:lstStyle/>
          <a:p>
            <a:r>
              <a:rPr lang="en-US" altLang="zh-CN" b="1" dirty="0">
                <a:latin typeface="Helvetica" panose="020B0604020202020204"/>
                <a:cs typeface="Helvetica" panose="020B0604020202020204"/>
              </a:rPr>
              <a:t>The 6th Mass Extinction is underway</a:t>
            </a:r>
            <a:endParaRPr lang="zh-CN" altLang="en-US" b="1" dirty="0"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F2E3B-945F-EFF0-69A5-54B61B409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4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US" altLang="zh-CN" dirty="0">
              <a:latin typeface="Helvetica" panose="020B0604020202020204" pitchFamily="34" charset="0"/>
              <a:ea typeface="HGGothicE" panose="020B0400000000000000" pitchFamily="49" charset="-128"/>
              <a:cs typeface="Helvetica" panose="020B0604020202020204" pitchFamily="34" charset="0"/>
            </a:endParaRPr>
          </a:p>
          <a:p>
            <a:endParaRPr lang="en-US" altLang="zh-CN" dirty="0">
              <a:latin typeface="Helvetica" panose="020B0604020202020204" pitchFamily="34" charset="0"/>
              <a:ea typeface="HGGothicE" panose="020B0400000000000000" pitchFamily="49" charset="-128"/>
              <a:cs typeface="Helvetica" panose="020B0604020202020204" pitchFamily="34" charset="0"/>
            </a:endParaRPr>
          </a:p>
          <a:p>
            <a:endParaRPr lang="en-US" altLang="zh-CN" dirty="0">
              <a:latin typeface="Helvetica" panose="020B0604020202020204" pitchFamily="34" charset="0"/>
              <a:ea typeface="HGGothicE" panose="020B0400000000000000" pitchFamily="49" charset="-128"/>
              <a:cs typeface="Helvetica" panose="020B0604020202020204" pitchFamily="34" charset="0"/>
            </a:endParaRPr>
          </a:p>
          <a:p>
            <a:endParaRPr lang="en-US" altLang="zh-CN" dirty="0">
              <a:latin typeface="Helvetica" panose="020B0604020202020204" pitchFamily="34" charset="0"/>
              <a:ea typeface="HGGothicE" panose="020B0400000000000000" pitchFamily="49" charset="-128"/>
              <a:cs typeface="Helvetica" panose="020B0604020202020204" pitchFamily="34" charset="0"/>
            </a:endParaRPr>
          </a:p>
          <a:p>
            <a:endParaRPr lang="en-US" altLang="zh-CN" dirty="0">
              <a:latin typeface="Helvetica" panose="020B0604020202020204" pitchFamily="34" charset="0"/>
              <a:ea typeface="HGGothicE" panose="020B0400000000000000" pitchFamily="49" charset="-128"/>
              <a:cs typeface="Helvetica" panose="020B0604020202020204" pitchFamily="34" charset="0"/>
            </a:endParaRPr>
          </a:p>
          <a:p>
            <a:endParaRPr lang="en-US" altLang="zh-CN" dirty="0">
              <a:latin typeface="Helvetica" panose="020B0604020202020204" pitchFamily="34" charset="0"/>
              <a:ea typeface="HGGothicE" panose="020B0400000000000000" pitchFamily="49" charset="-128"/>
              <a:cs typeface="Helvetica" panose="020B0604020202020204" pitchFamily="34" charset="0"/>
            </a:endParaRPr>
          </a:p>
          <a:p>
            <a:endParaRPr lang="en-US" altLang="zh-CN" dirty="0">
              <a:latin typeface="Helvetica" panose="020B0604020202020204" pitchFamily="34" charset="0"/>
              <a:ea typeface="HGGothicE" panose="020B0400000000000000" pitchFamily="49" charset="-128"/>
              <a:cs typeface="Helvetica" panose="020B0604020202020204" pitchFamily="34" charset="0"/>
            </a:endParaRPr>
          </a:p>
          <a:p>
            <a:endParaRPr lang="en-US" altLang="zh-CN" b="0" i="0" dirty="0">
              <a:solidFill>
                <a:srgbClr val="0D0D0D"/>
              </a:solidFill>
              <a:effectLst/>
              <a:latin typeface="Helvetica" panose="020B0604020202020204" pitchFamily="34" charset="0"/>
              <a:ea typeface="HGGothicE" panose="020B0400000000000000" pitchFamily="49" charset="-128"/>
              <a:cs typeface="Helvetica" panose="020B0604020202020204" pitchFamily="34" charset="0"/>
            </a:endParaRPr>
          </a:p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Helvetica" panose="020B0604020202020204" pitchFamily="34" charset="0"/>
                <a:ea typeface="HGGothicE" panose="020B0400000000000000" pitchFamily="49" charset="-128"/>
                <a:cs typeface="Helvetica" panose="020B0604020202020204" pitchFamily="34" charset="0"/>
              </a:rPr>
              <a:t>Since 1970, global vertebrate biodiversity has sharply declined, with a 73% average drop in wild vertebrate populations(Living Planet Index, WWF 2022).</a:t>
            </a:r>
          </a:p>
          <a:p>
            <a:endParaRPr lang="zh-CN" altLang="en-US" dirty="0">
              <a:latin typeface="Helvetica" panose="020B0604020202020204" pitchFamily="34" charset="0"/>
              <a:ea typeface="HGGothicE" panose="020B0400000000000000" pitchFamily="49" charset="-128"/>
              <a:cs typeface="Helvetica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A7B606-B28D-D2AB-A649-2A5572DD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40" y="1565988"/>
            <a:ext cx="9518144" cy="35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3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B2275-CC7B-7A71-F626-9FE1D89AD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zh-CN" sz="4600" b="1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  <a:endParaRPr lang="zh-CN" altLang="en-US" sz="4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978DE8-5EBB-1B54-58A0-05F76CD5E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Global warming and precipitation fluctuations significantly accelerated habitat loss, likely contributing to population collapse</a:t>
            </a:r>
            <a:endParaRPr lang="zh-CN" altLang="en-US" sz="2200" dirty="0"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2050" name="Picture 2" descr="全球变暖若导致大西洋洋流崩溃，人类会真的遭遇“后天”吗？">
            <a:extLst>
              <a:ext uri="{FF2B5EF4-FFF2-40B4-BE49-F238E27FC236}">
                <a16:creationId xmlns:a16="http://schemas.microsoft.com/office/drawing/2014/main" id="{9FC73AD4-E9FE-745E-6060-11174A99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r="4412" b="-1"/>
          <a:stretch/>
        </p:blipFill>
        <p:spPr bwMode="auto">
          <a:xfrm>
            <a:off x="4654296" y="980861"/>
            <a:ext cx="6903720" cy="48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535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4B841-0E9D-9A3E-CE68-78478C84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DAE81-71F7-BBCF-8EE8-4272D70BA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zh-CN" sz="4600" b="1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  <a:endParaRPr lang="zh-CN" altLang="en-US" sz="4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D7C57-CFC5-ACFD-AF09-708D93F40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Bd infection may act as a catalyst in population collapse</a:t>
            </a:r>
          </a:p>
          <a:p>
            <a:endParaRPr lang="zh-CN" altLang="en-US" sz="2200" dirty="0"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3074" name="Picture 2" descr="Amphibian chytrid lifecycle. Batrachochytrium dendrobatidi… | Flickr">
            <a:extLst>
              <a:ext uri="{FF2B5EF4-FFF2-40B4-BE49-F238E27FC236}">
                <a16:creationId xmlns:a16="http://schemas.microsoft.com/office/drawing/2014/main" id="{F40E43C8-1190-EBB9-581E-B4EDC60F3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62438"/>
            <a:ext cx="6903720" cy="533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16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D2AEC-FE8B-F8B5-DE27-5DF39DB4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64140-C2B3-3240-14A8-688C2F880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18302"/>
            <a:ext cx="4333814" cy="1454051"/>
          </a:xfrm>
        </p:spPr>
        <p:txBody>
          <a:bodyPr anchor="b">
            <a:normAutofit/>
          </a:bodyPr>
          <a:lstStyle/>
          <a:p>
            <a:r>
              <a:rPr lang="en-US" altLang="zh-CN" sz="4600" b="1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  <a:endParaRPr lang="zh-CN" altLang="en-US" sz="4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98" name="Picture 2" descr="Small invertebrates could be key to uncovering the mysteries of killer  amphibian fungus">
            <a:extLst>
              <a:ext uri="{FF2B5EF4-FFF2-40B4-BE49-F238E27FC236}">
                <a16:creationId xmlns:a16="http://schemas.microsoft.com/office/drawing/2014/main" id="{0BD69B68-3743-9471-5D27-5A804AE19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 r="6510" b="2"/>
          <a:stretch/>
        </p:blipFill>
        <p:spPr bwMode="auto">
          <a:xfrm>
            <a:off x="304" y="-20320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phibian chytridiomycosis | Origin, Life Cycle, &amp; Facts | Britannica">
            <a:extLst>
              <a:ext uri="{FF2B5EF4-FFF2-40B4-BE49-F238E27FC236}">
                <a16:creationId xmlns:a16="http://schemas.microsoft.com/office/drawing/2014/main" id="{F0313148-784E-7F0C-DEAE-91EB099A1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7731"/>
          <a:stretch/>
        </p:blipFill>
        <p:spPr bwMode="auto"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2" name="Picture 6" descr="Climate Change and Your Health">
            <a:extLst>
              <a:ext uri="{FF2B5EF4-FFF2-40B4-BE49-F238E27FC236}">
                <a16:creationId xmlns:a16="http://schemas.microsoft.com/office/drawing/2014/main" id="{F20FE648-711A-0FDE-B249-DFA2D3CC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3" r="17003" b="2"/>
          <a:stretch/>
        </p:blipFill>
        <p:spPr bwMode="auto">
          <a:xfrm>
            <a:off x="3257208" y="2552621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15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F58D9-CBD3-A10D-F7B7-9359FBA9F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37029"/>
            <a:ext cx="4333468" cy="3639289"/>
          </a:xfrm>
        </p:spPr>
        <p:txBody>
          <a:bodyPr anchor="ctr">
            <a:normAutofit/>
          </a:bodyPr>
          <a:lstStyle/>
          <a:p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Synergistic Impact: Not one factor alone, the combination of habitat conditions and fungal epidemic best explains the observed extinction</a:t>
            </a:r>
          </a:p>
          <a:p>
            <a:endParaRPr lang="en-US" altLang="zh-CN" sz="1800" b="0" i="0" dirty="0">
              <a:solidFill>
                <a:schemeClr val="tx2"/>
              </a:solidFill>
              <a:effectLst/>
              <a:latin typeface="Helvetica" panose="020B0604020202020204"/>
              <a:cs typeface="Helvetica" panose="020B0604020202020204"/>
            </a:endParaRPr>
          </a:p>
          <a:p>
            <a:endParaRPr lang="zh-CN" altLang="en-US" sz="1800" dirty="0">
              <a:solidFill>
                <a:schemeClr val="tx2"/>
              </a:solidFill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4318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7E7212-CC52-8E85-2460-51E35200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What It's Like to Visit the Buffalo Museum of Science - Uncovering New York">
            <a:extLst>
              <a:ext uri="{FF2B5EF4-FFF2-40B4-BE49-F238E27FC236}">
                <a16:creationId xmlns:a16="http://schemas.microsoft.com/office/drawing/2014/main" id="{AA29C4EB-68DC-806F-4F68-D881686A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9A9FC7-C8E5-CF4C-04ED-E2188888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zh-CN" sz="4000" b="1">
                <a:latin typeface="Helvetica" panose="020B0604020202020204" pitchFamily="34" charset="0"/>
                <a:cs typeface="Helvetica" panose="020B0604020202020204" pitchFamily="34" charset="0"/>
              </a:rPr>
              <a:t>Research Significance</a:t>
            </a:r>
            <a:endParaRPr lang="zh-CN" altLang="en-US" sz="40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04C4AA-8DD3-6FCF-0AD5-DC6117616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Museum Collection provide baseline data (past distributions, body sizes, DNA) enabled us to unravel the causes of decline</a:t>
            </a:r>
          </a:p>
          <a:p>
            <a:endParaRPr lang="zh-CN" altLang="en-US" sz="2000" dirty="0"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8341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5E408-F518-1B1F-A5D1-A935C799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Wildlife Conservation">
            <a:extLst>
              <a:ext uri="{FF2B5EF4-FFF2-40B4-BE49-F238E27FC236}">
                <a16:creationId xmlns:a16="http://schemas.microsoft.com/office/drawing/2014/main" id="{037B6E1F-DFCC-96E2-1DD0-CC669DC4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4720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B6395D-F5FC-F92A-4CA5-0927BD68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zh-CN" sz="4000" b="1">
                <a:latin typeface="Helvetica" panose="020B0604020202020204" pitchFamily="34" charset="0"/>
                <a:cs typeface="Helvetica" panose="020B0604020202020204" pitchFamily="34" charset="0"/>
              </a:rPr>
              <a:t>Research Significance</a:t>
            </a:r>
            <a:endParaRPr lang="zh-CN" altLang="en-US" sz="40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B032BD-AAC2-0E0F-DFFB-C4314A84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altLang="zh-CN" sz="2400" b="0" i="0" dirty="0">
                <a:effectLst/>
                <a:latin typeface="Helvetica" panose="020B0604020202020204"/>
                <a:cs typeface="Helvetica" panose="020B0604020202020204"/>
              </a:rPr>
              <a:t>Be valuable for conservation, helping to identify possible causes of declines and guide future protection efforts</a:t>
            </a:r>
          </a:p>
          <a:p>
            <a:endParaRPr lang="zh-CN" altLang="en-US" sz="2000" dirty="0"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71850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88888-C0C3-D97D-E1F1-77E77633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Thank you!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内容占位符 6" descr="一群人站在路边&#10;&#10;描述已自动生成">
            <a:extLst>
              <a:ext uri="{FF2B5EF4-FFF2-40B4-BE49-F238E27FC236}">
                <a16:creationId xmlns:a16="http://schemas.microsoft.com/office/drawing/2014/main" id="{1C3DB551-7C47-FC3B-D438-8FD8640EC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384"/>
            <a:ext cx="4876800" cy="36576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77EBED-8ED8-7140-8C56-F538CDE43FAB}"/>
              </a:ext>
            </a:extLst>
          </p:cNvPr>
          <p:cNvSpPr txBox="1"/>
          <p:nvPr/>
        </p:nvSpPr>
        <p:spPr>
          <a:xfrm>
            <a:off x="6785740" y="1508384"/>
            <a:ext cx="406659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Söhne"/>
              </a:rPr>
              <a:t>Advisor: Dr. </a:t>
            </a:r>
            <a:r>
              <a:rPr lang="en-US" altLang="zh-CN" sz="2800" dirty="0" err="1">
                <a:latin typeface="Söhne"/>
              </a:rPr>
              <a:t>Silu</a:t>
            </a:r>
            <a:r>
              <a:rPr lang="en-US" altLang="zh-CN" sz="2800" dirty="0">
                <a:latin typeface="Söhne"/>
              </a:rPr>
              <a:t> Wang</a:t>
            </a:r>
          </a:p>
          <a:p>
            <a:r>
              <a:rPr lang="en-US" altLang="zh-CN" sz="2800" dirty="0" err="1">
                <a:latin typeface="Söhne"/>
              </a:rPr>
              <a:t>Comitte</a:t>
            </a:r>
            <a:r>
              <a:rPr lang="en-US" altLang="zh-CN" sz="2800" dirty="0">
                <a:latin typeface="Söhne"/>
              </a:rPr>
              <a:t> member: Dr. Samuel </a:t>
            </a:r>
            <a:r>
              <a:rPr lang="en-US" altLang="zh-CN" sz="2800" dirty="0" err="1">
                <a:latin typeface="Söhne"/>
              </a:rPr>
              <a:t>Crickenberger</a:t>
            </a:r>
            <a:endParaRPr lang="en-US" altLang="zh-CN" sz="2800" dirty="0">
              <a:latin typeface="Söhne"/>
            </a:endParaRPr>
          </a:p>
          <a:p>
            <a:endParaRPr lang="en-US" altLang="zh-CN" sz="2800" dirty="0">
              <a:latin typeface="Söhne"/>
            </a:endParaRPr>
          </a:p>
          <a:p>
            <a:r>
              <a:rPr lang="en-US" altLang="zh-CN" sz="2800" dirty="0">
                <a:latin typeface="Söhne"/>
              </a:rPr>
              <a:t>Lab members:</a:t>
            </a:r>
          </a:p>
          <a:p>
            <a:r>
              <a:rPr lang="en-US" altLang="zh-CN" sz="2800" dirty="0" err="1">
                <a:latin typeface="Söhne"/>
              </a:rPr>
              <a:t>Jozef</a:t>
            </a:r>
            <a:r>
              <a:rPr lang="en-US" altLang="zh-CN" sz="2800" dirty="0">
                <a:latin typeface="Söhne"/>
              </a:rPr>
              <a:t> O’Malley</a:t>
            </a:r>
          </a:p>
          <a:p>
            <a:r>
              <a:rPr lang="en-US" altLang="zh-CN" sz="2800" dirty="0">
                <a:latin typeface="Söhne"/>
              </a:rPr>
              <a:t>Bailey Rouse </a:t>
            </a:r>
          </a:p>
          <a:p>
            <a:r>
              <a:rPr lang="en-US" altLang="zh-CN" sz="2800" dirty="0">
                <a:latin typeface="Söhne"/>
              </a:rPr>
              <a:t>Derek Eddo</a:t>
            </a:r>
          </a:p>
          <a:p>
            <a:r>
              <a:rPr lang="en-US" altLang="zh-CN" sz="2800" dirty="0">
                <a:latin typeface="Söhne"/>
              </a:rPr>
              <a:t>Julie Ann</a:t>
            </a:r>
          </a:p>
          <a:p>
            <a:r>
              <a:rPr lang="en-US" altLang="zh-CN" sz="2800" dirty="0" err="1">
                <a:latin typeface="Söhne"/>
              </a:rPr>
              <a:t>Yinger</a:t>
            </a:r>
            <a:r>
              <a:rPr lang="en-US" altLang="zh-CN" sz="2800" dirty="0">
                <a:latin typeface="Söhne"/>
              </a:rPr>
              <a:t> Guo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02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7AEA5-1EA8-CB6E-E024-0E09E91E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1AF84-FA80-76B7-45DF-C103F91B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49" y="4128624"/>
            <a:ext cx="2325188" cy="1276485"/>
          </a:xfrm>
        </p:spPr>
        <p:txBody>
          <a:bodyPr anchor="ctr">
            <a:normAutofit/>
          </a:bodyPr>
          <a:lstStyle/>
          <a:p>
            <a:r>
              <a:rPr lang="en-US" altLang="zh-CN" sz="3600" b="1" dirty="0">
                <a:latin typeface="Helvetica" panose="020B0604020202020204"/>
                <a:cs typeface="Helvetica" panose="020B0604020202020204"/>
              </a:rPr>
              <a:t>The IUCN </a:t>
            </a:r>
            <a:br>
              <a:rPr lang="en-US" altLang="zh-CN" sz="3600" b="1" dirty="0">
                <a:latin typeface="Helvetica" panose="020B0604020202020204"/>
                <a:cs typeface="Helvetica" panose="020B0604020202020204"/>
              </a:rPr>
            </a:br>
            <a:r>
              <a:rPr lang="en-US" altLang="zh-CN" sz="3600" b="1" dirty="0">
                <a:latin typeface="Helvetica" panose="020B0604020202020204"/>
                <a:cs typeface="Helvetica" panose="020B0604020202020204"/>
              </a:rPr>
              <a:t>Red List</a:t>
            </a:r>
            <a:endParaRPr lang="zh-CN" altLang="en-US" sz="3600" b="1" dirty="0"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A7B18-0A3F-607D-5D56-53E35048D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050" y="3937029"/>
            <a:ext cx="7485413" cy="3213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CN" sz="2600" b="0" i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400" dirty="0">
                <a:solidFill>
                  <a:srgbClr val="0D0D0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International Union for Conservation of Nature’s Red List of Threatened Species</a:t>
            </a:r>
          </a:p>
          <a:p>
            <a:r>
              <a:rPr lang="en-US" altLang="zh-CN" sz="2400" dirty="0">
                <a:solidFill>
                  <a:srgbClr val="0D0D0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41% of amphibian species are facing global threats</a:t>
            </a:r>
          </a:p>
          <a:p>
            <a:r>
              <a:rPr lang="en-US" altLang="zh-CN" sz="2400" dirty="0">
                <a:solidFill>
                  <a:srgbClr val="0D0D0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Critically Endangered, Endangered, and Vulnerable</a:t>
            </a:r>
          </a:p>
          <a:p>
            <a:pPr marL="0" indent="0" algn="r">
              <a:buNone/>
            </a:pPr>
            <a:r>
              <a:rPr lang="en-US" altLang="zh-CN" sz="1700" dirty="0">
                <a:latin typeface="Helvetica" panose="020B0604020202020204" pitchFamily="34" charset="0"/>
                <a:cs typeface="Helvetica" panose="020B0604020202020204" pitchFamily="34" charset="0"/>
              </a:rPr>
              <a:t>https://www.iucnredlist.org/</a:t>
            </a:r>
            <a:endParaRPr lang="en-US" altLang="zh-CN" sz="2600" dirty="0">
              <a:solidFill>
                <a:srgbClr val="0D0D0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altLang="zh-CN" sz="2400" dirty="0">
              <a:solidFill>
                <a:srgbClr val="0D0D0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altLang="zh-CN" sz="2400" dirty="0">
              <a:solidFill>
                <a:srgbClr val="0D0D0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zh-CN" altLang="en-US"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6E64C5-2A7C-544B-E27D-7D786E35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286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986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021A1-F923-53AB-A1B1-9382076A6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-69161"/>
            <a:ext cx="10515600" cy="1325563"/>
          </a:xfrm>
          <a:effectLst>
            <a:outerShdw blurRad="50800" dist="38100" dir="2700000" algn="tl" rotWithShape="0">
              <a:srgbClr val="1DFFFF">
                <a:alpha val="4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US" altLang="zh-CN" sz="3000" b="1" i="1" kern="100" dirty="0" err="1"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Atelopus</a:t>
            </a:r>
            <a:r>
              <a:rPr lang="en-US" altLang="zh-CN" sz="3000" b="1" i="1" kern="100" dirty="0"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i="1" kern="100" dirty="0" err="1"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ignescens</a:t>
            </a:r>
            <a:r>
              <a:rPr lang="en-US" altLang="zh-CN" sz="3000" b="1" i="1" kern="100" dirty="0"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US" altLang="zh-CN" sz="3000" b="1" i="1" kern="100" dirty="0"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000" b="1" kern="100" dirty="0"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kern="100" dirty="0" err="1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Jambato</a:t>
            </a:r>
            <a:r>
              <a:rPr lang="en-US" altLang="zh-CN" sz="3200" b="1" kern="100" dirty="0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harlequin frog</a:t>
            </a:r>
            <a:r>
              <a:rPr lang="en-US" altLang="zh-CN" sz="3000" b="1" kern="100" dirty="0"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242D6-42C2-1B27-B98F-5DA5F127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522" y="231900"/>
            <a:ext cx="6522478" cy="4424362"/>
          </a:xfrm>
        </p:spPr>
        <p:txBody>
          <a:bodyPr>
            <a:normAutofit/>
          </a:bodyPr>
          <a:lstStyle/>
          <a:p>
            <a:r>
              <a:rPr lang="en-US" altLang="zh-CN" sz="2400" kern="100" dirty="0"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Ecuadorian Andes</a:t>
            </a:r>
          </a:p>
          <a:p>
            <a:r>
              <a:rPr lang="en-US" altLang="zh-CN" sz="2400" kern="100" dirty="0"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1980s density: 10–50 individuals/m² (Black 1982; </a:t>
            </a:r>
            <a:r>
              <a:rPr lang="en-US" altLang="zh-CN" sz="2400" kern="100" dirty="0" err="1"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Almendáriz</a:t>
            </a:r>
            <a:r>
              <a:rPr lang="en-US" altLang="zh-CN" sz="2400" kern="100" dirty="0"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 and </a:t>
            </a:r>
            <a:r>
              <a:rPr lang="en-US" altLang="zh-CN" sz="2400" kern="100" dirty="0" err="1"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Orcés</a:t>
            </a:r>
            <a:r>
              <a:rPr lang="en-US" altLang="zh-CN" sz="2400" kern="100" dirty="0"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 2004)</a:t>
            </a:r>
          </a:p>
          <a:p>
            <a:r>
              <a:rPr lang="en-US" altLang="zh-CN" sz="2400" kern="100" dirty="0"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Declared extinct in 1988 (Coloma et al. 2000)</a:t>
            </a:r>
          </a:p>
          <a:p>
            <a:r>
              <a:rPr lang="en-US" altLang="zh-CN" sz="2400" kern="100" dirty="0"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Rediscovered in 2016 by a school-age boy (Coloma 2016)</a:t>
            </a:r>
          </a:p>
          <a:p>
            <a:r>
              <a:rPr lang="en-US" altLang="zh-CN" sz="2400" kern="100" dirty="0">
                <a:solidFill>
                  <a:srgbClr val="FF0000"/>
                </a:solidFill>
                <a:latin typeface="Helvetica" panose="020B0604020202020204" pitchFamily="34" charset="0"/>
                <a:ea typeface="等线" panose="02010600030101010101" pitchFamily="2" charset="-122"/>
                <a:cs typeface="Helvetica" panose="020B0604020202020204" pitchFamily="34" charset="0"/>
              </a:rPr>
              <a:t>            What caused their extinction?</a:t>
            </a:r>
          </a:p>
          <a:p>
            <a:pPr marL="0" indent="0">
              <a:buNone/>
            </a:pPr>
            <a:endParaRPr lang="en-US" altLang="zh-CN" sz="4500" kern="100" dirty="0">
              <a:effectLst/>
              <a:latin typeface="Helvetica" panose="020B0604020202020204" pitchFamily="34" charset="0"/>
              <a:ea typeface="等线" panose="02010600030101010101" pitchFamily="2" charset="-122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kern="100" dirty="0">
              <a:effectLst/>
              <a:latin typeface="Helvetica" panose="020B0604020202020204" pitchFamily="34" charset="0"/>
              <a:ea typeface="等线" panose="02010600030101010101" pitchFamily="2" charset="-122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4B949E-B2B8-10D5-3D6B-ACAA95FC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74" r="5591" b="5955"/>
          <a:stretch/>
        </p:blipFill>
        <p:spPr>
          <a:xfrm>
            <a:off x="203200" y="1587818"/>
            <a:ext cx="4765040" cy="4943130"/>
          </a:xfrm>
          <a:prstGeom prst="rect">
            <a:avLst/>
          </a:prstGeom>
          <a:ln w="38100">
            <a:solidFill>
              <a:srgbClr val="1DFFFF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8EADC6-9CA0-C309-C50C-D41A27D2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8967">
            <a:off x="5329020" y="3237196"/>
            <a:ext cx="3573419" cy="357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64BFE8-6E9F-B12A-BDD6-18C5946BB314}"/>
              </a:ext>
            </a:extLst>
          </p:cNvPr>
          <p:cNvSpPr/>
          <p:nvPr/>
        </p:nvSpPr>
        <p:spPr>
          <a:xfrm>
            <a:off x="6604000" y="5283200"/>
            <a:ext cx="152400" cy="152400"/>
          </a:xfrm>
          <a:prstGeom prst="roundRect">
            <a:avLst/>
          </a:prstGeom>
          <a:solidFill>
            <a:srgbClr val="1DFFFF">
              <a:alpha val="68000"/>
            </a:srgbClr>
          </a:solidFill>
          <a:ln>
            <a:solidFill>
              <a:srgbClr val="1D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27B264-5405-4321-4500-96A696351AD8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4968240" y="5283200"/>
            <a:ext cx="1711960" cy="1247748"/>
          </a:xfrm>
          <a:prstGeom prst="line">
            <a:avLst/>
          </a:prstGeom>
          <a:ln w="38100">
            <a:solidFill>
              <a:srgbClr val="1D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DF5CF-35A9-39DF-7351-D9C416A77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Main threat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B9B68-AB89-B245-19EC-6DAF9F9CD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2897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[Literature]</a:t>
            </a:r>
          </a:p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Pathogens</a:t>
            </a:r>
          </a:p>
          <a:p>
            <a:pPr lvl="1"/>
            <a:r>
              <a:rPr lang="en-US" altLang="zh-CN" i="1" dirty="0">
                <a:latin typeface="Helvetica" panose="020B0604020202020204" pitchFamily="34" charset="0"/>
                <a:cs typeface="Helvetica" panose="020B0604020202020204" pitchFamily="34" charset="0"/>
              </a:rPr>
              <a:t>The Batrachochytrium dendrobatidis (</a:t>
            </a:r>
            <a:r>
              <a:rPr lang="en-US" altLang="zh-CN" b="1" i="1" dirty="0">
                <a:latin typeface="Helvetica" panose="020B0604020202020204" pitchFamily="34" charset="0"/>
                <a:cs typeface="Helvetica" panose="020B0604020202020204" pitchFamily="34" charset="0"/>
              </a:rPr>
              <a:t>Bd</a:t>
            </a:r>
            <a:r>
              <a:rPr lang="en-US" altLang="zh-CN" i="1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began to spread in the Andes in 1980</a:t>
            </a:r>
          </a:p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Climate Change</a:t>
            </a:r>
          </a:p>
          <a:p>
            <a:pPr lvl="1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Temperature &amp; precipitation patterns (drastic change after the 1970s)</a:t>
            </a:r>
          </a:p>
          <a:p>
            <a:pPr lvl="1"/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32" name="Picture 8" descr="Atelopus ignescens">
            <a:extLst>
              <a:ext uri="{FF2B5EF4-FFF2-40B4-BE49-F238E27FC236}">
                <a16:creationId xmlns:a16="http://schemas.microsoft.com/office/drawing/2014/main" id="{50BA4281-CD14-5CD4-966F-3DF78B5FD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r="11499" b="-3"/>
          <a:stretch/>
        </p:blipFill>
        <p:spPr bwMode="auto">
          <a:xfrm>
            <a:off x="8283222" y="3286125"/>
            <a:ext cx="2031974" cy="1866900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VENT SPREAD AND TRANSMISSION OF PATHOGENS THROUGH WATER - CERAFILTEC">
            <a:extLst>
              <a:ext uri="{FF2B5EF4-FFF2-40B4-BE49-F238E27FC236}">
                <a16:creationId xmlns:a16="http://schemas.microsoft.com/office/drawing/2014/main" id="{7463AF4E-1071-F16E-798E-D6E55163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2" r="5221" b="-4"/>
          <a:stretch/>
        </p:blipFill>
        <p:spPr bwMode="auto">
          <a:xfrm>
            <a:off x="6292929" y="73475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imate change impacts | National Oceanic and Atmospheric Administration">
            <a:extLst>
              <a:ext uri="{FF2B5EF4-FFF2-40B4-BE49-F238E27FC236}">
                <a16:creationId xmlns:a16="http://schemas.microsoft.com/office/drawing/2014/main" id="{9777B58A-4C37-2CD8-8613-E4E25818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4" r="43018" b="3"/>
          <a:stretch/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8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722DBF-03A6-536C-CDA0-A414D11D2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7603" y1="65660" x2="57603" y2="65660"/>
                      </a14:backgroundRemoval>
                    </a14:imgEffect>
                  </a14:imgLayer>
                </a14:imgProps>
              </a:ext>
            </a:extLst>
          </a:blip>
          <a:srcRect r="18730"/>
          <a:stretch/>
        </p:blipFill>
        <p:spPr>
          <a:xfrm>
            <a:off x="2113055" y="3949513"/>
            <a:ext cx="4087450" cy="3338294"/>
          </a:xfrm>
          <a:prstGeom prst="rect">
            <a:avLst/>
          </a:prstGeom>
          <a:effectLst>
            <a:outerShdw blurRad="50800" dist="38100" dir="2700000" algn="tl" rotWithShape="0">
              <a:srgbClr val="B39AED"/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9FD9EA-B3C2-F3D6-0AA3-4916452A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zh-CN" b="1" i="1" kern="100" dirty="0"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Batrachochytrium dendrobatidis (Bd)</a:t>
            </a:r>
            <a:endParaRPr lang="zh-CN" altLang="en-US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BB2BE-A19F-2F1D-2592-56FC03D2C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37" y="1705878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Global amphibian declines and extinctions</a:t>
            </a:r>
          </a:p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Spreads via zoospores (swim in aquatic environments)</a:t>
            </a:r>
          </a:p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Invade skin, develop internally, release new zoospores causing secondary infections and transmission</a:t>
            </a:r>
            <a:endParaRPr lang="zh-CN" alt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图示&#10;&#10;AI 生成的内容可能不正确。">
            <a:extLst>
              <a:ext uri="{FF2B5EF4-FFF2-40B4-BE49-F238E27FC236}">
                <a16:creationId xmlns:a16="http://schemas.microsoft.com/office/drawing/2014/main" id="{999DAE4D-6FD0-7822-B364-384B0183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8964" y="1825411"/>
            <a:ext cx="5163944" cy="3898778"/>
          </a:xfrm>
          <a:prstGeom prst="rect">
            <a:avLst/>
          </a:prstGeom>
          <a:noFill/>
          <a:ln w="38100">
            <a:solidFill>
              <a:srgbClr val="884B6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DE07D4-2439-F1E8-BF2B-BD49C0712C6E}"/>
              </a:ext>
            </a:extLst>
          </p:cNvPr>
          <p:cNvSpPr txBox="1"/>
          <p:nvPr/>
        </p:nvSpPr>
        <p:spPr>
          <a:xfrm>
            <a:off x="9781406" y="6314617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Smith &amp; Jones, 2020</a:t>
            </a:r>
            <a:endParaRPr lang="zh-CN" altLang="en-US" sz="14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4802754-5066-54D4-5728-EE2D7787689F}"/>
              </a:ext>
            </a:extLst>
          </p:cNvPr>
          <p:cNvCxnSpPr>
            <a:cxnSpLocks/>
          </p:cNvCxnSpPr>
          <p:nvPr/>
        </p:nvCxnSpPr>
        <p:spPr>
          <a:xfrm flipV="1">
            <a:off x="4871338" y="1825411"/>
            <a:ext cx="1017517" cy="3031069"/>
          </a:xfrm>
          <a:prstGeom prst="line">
            <a:avLst/>
          </a:prstGeom>
          <a:ln w="38100">
            <a:solidFill>
              <a:srgbClr val="884B6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5D9A4F-9856-84C2-6643-BCE764C21B44}"/>
              </a:ext>
            </a:extLst>
          </p:cNvPr>
          <p:cNvCxnSpPr>
            <a:cxnSpLocks/>
          </p:cNvCxnSpPr>
          <p:nvPr/>
        </p:nvCxnSpPr>
        <p:spPr>
          <a:xfrm>
            <a:off x="4871338" y="4840156"/>
            <a:ext cx="1017517" cy="857934"/>
          </a:xfrm>
          <a:prstGeom prst="line">
            <a:avLst/>
          </a:prstGeom>
          <a:ln w="38100">
            <a:solidFill>
              <a:srgbClr val="884B6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箭头: 下 14">
            <a:extLst>
              <a:ext uri="{FF2B5EF4-FFF2-40B4-BE49-F238E27FC236}">
                <a16:creationId xmlns:a16="http://schemas.microsoft.com/office/drawing/2014/main" id="{15A0DA15-9C29-8A2F-A4DE-2FCFCB5ECC72}"/>
              </a:ext>
            </a:extLst>
          </p:cNvPr>
          <p:cNvSpPr/>
          <p:nvPr/>
        </p:nvSpPr>
        <p:spPr>
          <a:xfrm rot="617265">
            <a:off x="6717660" y="2417749"/>
            <a:ext cx="206766" cy="1354549"/>
          </a:xfrm>
          <a:prstGeom prst="downArrow">
            <a:avLst/>
          </a:prstGeom>
          <a:solidFill>
            <a:srgbClr val="FFE9CE"/>
          </a:solidFill>
          <a:ln>
            <a:solidFill>
              <a:srgbClr val="884B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4D5C6E0F-217B-615A-4DC3-491AFF63F585}"/>
              </a:ext>
            </a:extLst>
          </p:cNvPr>
          <p:cNvSpPr/>
          <p:nvPr/>
        </p:nvSpPr>
        <p:spPr>
          <a:xfrm rot="16200000">
            <a:off x="7438991" y="3579684"/>
            <a:ext cx="275810" cy="1015469"/>
          </a:xfrm>
          <a:prstGeom prst="downArrow">
            <a:avLst/>
          </a:prstGeom>
          <a:solidFill>
            <a:srgbClr val="FFE9CE"/>
          </a:solidFill>
          <a:ln>
            <a:solidFill>
              <a:srgbClr val="884B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E777C876-5B81-4A73-2E89-758765891D90}"/>
              </a:ext>
            </a:extLst>
          </p:cNvPr>
          <p:cNvSpPr/>
          <p:nvPr/>
        </p:nvSpPr>
        <p:spPr>
          <a:xfrm rot="7834209">
            <a:off x="7715432" y="2410748"/>
            <a:ext cx="275810" cy="1015464"/>
          </a:xfrm>
          <a:prstGeom prst="downArrow">
            <a:avLst/>
          </a:prstGeom>
          <a:solidFill>
            <a:srgbClr val="FFE9CE"/>
          </a:solidFill>
          <a:ln>
            <a:solidFill>
              <a:srgbClr val="884B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4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350E-9960-53BC-1AEE-46E9A273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Helvetica" pitchFamily="2" charset="0"/>
              </a:rPr>
              <a:t>Climate change in the Andes &amp; worldwide</a:t>
            </a:r>
            <a:br>
              <a:rPr lang="en-US" sz="3000" b="1" dirty="0">
                <a:latin typeface="Helvetica" pitchFamily="2" charset="0"/>
              </a:rPr>
            </a:br>
            <a:endParaRPr lang="en-US" sz="3000" b="1" dirty="0">
              <a:latin typeface="Helvetica" pitchFamily="2" charset="0"/>
            </a:endParaRPr>
          </a:p>
        </p:txBody>
      </p:sp>
      <p:pic>
        <p:nvPicPr>
          <p:cNvPr id="5" name="Content Placeholder 4" descr="A mountain range with clouds&#10;&#10;AI-generated content may be incorrect.">
            <a:extLst>
              <a:ext uri="{FF2B5EF4-FFF2-40B4-BE49-F238E27FC236}">
                <a16:creationId xmlns:a16="http://schemas.microsoft.com/office/drawing/2014/main" id="{16B84920-4023-6580-BDF1-AA3D42455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6" y="1253331"/>
            <a:ext cx="6013387" cy="4351338"/>
          </a:xfrm>
        </p:spPr>
      </p:pic>
      <p:pic>
        <p:nvPicPr>
          <p:cNvPr id="6" name="Picture 6" descr="Climate Change and Your Health">
            <a:extLst>
              <a:ext uri="{FF2B5EF4-FFF2-40B4-BE49-F238E27FC236}">
                <a16:creationId xmlns:a16="http://schemas.microsoft.com/office/drawing/2014/main" id="{D4BA9AC4-41D1-94A4-AC85-DDB0CF84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3" r="17003" b="2"/>
          <a:stretch/>
        </p:blipFill>
        <p:spPr bwMode="auto">
          <a:xfrm>
            <a:off x="8037412" y="342900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70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D2632-BBAE-8A22-D6B8-0EAC9C2F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Helvetica" panose="020B0604020202020204"/>
                <a:cs typeface="Helvetica" panose="020B0604020202020204"/>
              </a:rPr>
              <a:t>What is the extinct factor?</a:t>
            </a:r>
            <a:endParaRPr lang="zh-CN" altLang="en-US" b="1" dirty="0"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4BA7D0-27AB-E284-CA4F-7216B0A4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781" y="15668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Hypotheses:</a:t>
            </a:r>
          </a:p>
          <a:p>
            <a:r>
              <a:rPr lang="en-US" altLang="zh-CN" sz="2400" b="1" dirty="0">
                <a:latin typeface="Helvetica" panose="020B0604020202020204"/>
                <a:cs typeface="Helvetica" panose="020B0604020202020204"/>
              </a:rPr>
              <a:t>H1</a:t>
            </a:r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: Climate change since the 1970s has significantly reduced the suitable habitat range for </a:t>
            </a:r>
            <a:r>
              <a:rPr lang="en-US" altLang="zh-CN" sz="2400" b="1" kern="100" dirty="0" err="1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Jambato</a:t>
            </a:r>
            <a:r>
              <a:rPr lang="en-US" altLang="zh-CN" sz="2400" b="1" kern="100" dirty="0"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harlequin frogs</a:t>
            </a:r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, leading to population collapse.</a:t>
            </a:r>
          </a:p>
          <a:p>
            <a:endParaRPr lang="en-US" altLang="zh-CN" sz="2400" dirty="0">
              <a:latin typeface="Helvetica" panose="020B0604020202020204"/>
              <a:cs typeface="Helvetica" panose="020B0604020202020204"/>
            </a:endParaRPr>
          </a:p>
          <a:p>
            <a:endParaRPr lang="en-US" altLang="zh-CN" sz="2400" dirty="0">
              <a:latin typeface="Helvetica" panose="020B0604020202020204"/>
              <a:cs typeface="Helvetica" panose="020B0604020202020204"/>
            </a:endParaRPr>
          </a:p>
          <a:p>
            <a:endParaRPr lang="en-US" altLang="zh-CN" sz="2400" dirty="0">
              <a:latin typeface="Helvetica" panose="020B0604020202020204"/>
              <a:cs typeface="Helvetica" panose="020B0604020202020204"/>
            </a:endParaRPr>
          </a:p>
          <a:p>
            <a:r>
              <a:rPr lang="en-US" altLang="zh-CN" sz="2400" b="1" dirty="0">
                <a:latin typeface="Helvetica" panose="020B0604020202020204"/>
                <a:cs typeface="Helvetica" panose="020B0604020202020204"/>
              </a:rPr>
              <a:t>H2</a:t>
            </a:r>
            <a:r>
              <a:rPr lang="en-US" altLang="zh-CN" sz="2400" dirty="0">
                <a:latin typeface="Helvetica" panose="020B0604020202020204"/>
                <a:cs typeface="Helvetica" panose="020B0604020202020204"/>
              </a:rPr>
              <a:t>: The Bd fungal infection imposed selective pressure during its outbreak in the 1980s and triggered a population bottleneck.</a:t>
            </a:r>
            <a:endParaRPr lang="zh-CN" altLang="en-US" sz="2400" dirty="0"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4" name="Picture 6" descr="Climate Change and Your Health">
            <a:extLst>
              <a:ext uri="{FF2B5EF4-FFF2-40B4-BE49-F238E27FC236}">
                <a16:creationId xmlns:a16="http://schemas.microsoft.com/office/drawing/2014/main" id="{58F16A40-F024-9F2D-5519-2403A480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3" r="17003" b="2"/>
          <a:stretch/>
        </p:blipFill>
        <p:spPr bwMode="auto">
          <a:xfrm>
            <a:off x="8400979" y="2688960"/>
            <a:ext cx="1497124" cy="148007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50800" dir="5400000" algn="ctr" rotWithShape="0">
              <a:srgbClr val="00B0F0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图示&#10;&#10;AI 生成的内容可能不正确。">
            <a:extLst>
              <a:ext uri="{FF2B5EF4-FFF2-40B4-BE49-F238E27FC236}">
                <a16:creationId xmlns:a16="http://schemas.microsoft.com/office/drawing/2014/main" id="{08C8572A-11F2-DE75-6420-4C31D4760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9356" y="4859762"/>
            <a:ext cx="1960369" cy="1480078"/>
          </a:xfrm>
          <a:prstGeom prst="rect">
            <a:avLst/>
          </a:prstGeom>
          <a:noFill/>
          <a:ln w="38100">
            <a:solidFill>
              <a:srgbClr val="884B6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53C21-5847-DB5F-41DE-FEA50B60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Method</a:t>
            </a:r>
            <a:endParaRPr lang="zh-CN" altLang="en-US" sz="3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68FC09-AFD4-1529-B439-F94AE7A48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>
                <a:solidFill>
                  <a:srgbClr val="0D0D0D"/>
                </a:solidFill>
                <a:highlight>
                  <a:srgbClr val="FFFFFF"/>
                </a:highlight>
                <a:latin typeface="Helvetica" pitchFamily="2" charset="0"/>
              </a:rPr>
              <a:t>H1: Climate niche modeling</a:t>
            </a:r>
          </a:p>
          <a:p>
            <a:endParaRPr lang="en-US" altLang="zh-CN" sz="2600" dirty="0">
              <a:solidFill>
                <a:srgbClr val="0D0D0D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endParaRPr lang="en-US" altLang="zh-CN" sz="2600" dirty="0">
              <a:solidFill>
                <a:srgbClr val="0D0D0D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endParaRPr lang="en-US" altLang="zh-CN" sz="2600" dirty="0">
              <a:solidFill>
                <a:srgbClr val="0D0D0D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 marL="0" indent="0">
              <a:buNone/>
            </a:pPr>
            <a:endParaRPr lang="en-US" altLang="zh-CN" sz="2600" dirty="0">
              <a:solidFill>
                <a:srgbClr val="0D0D0D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r>
              <a:rPr lang="en-US" altLang="zh-CN" sz="2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H2: directional selection on body size and mitochondrial population genetics before and after Bd epidemics. </a:t>
            </a:r>
          </a:p>
        </p:txBody>
      </p:sp>
      <p:pic>
        <p:nvPicPr>
          <p:cNvPr id="4" name="Picture 6" descr="Climate Change and Your Health">
            <a:extLst>
              <a:ext uri="{FF2B5EF4-FFF2-40B4-BE49-F238E27FC236}">
                <a16:creationId xmlns:a16="http://schemas.microsoft.com/office/drawing/2014/main" id="{6F2D34F4-30DD-A651-A359-2EC82DB0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3" r="17003" b="2"/>
          <a:stretch/>
        </p:blipFill>
        <p:spPr bwMode="auto">
          <a:xfrm>
            <a:off x="5972739" y="1690688"/>
            <a:ext cx="1497124" cy="148007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50800" dir="5400000" algn="ctr" rotWithShape="0">
              <a:srgbClr val="00B0F0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图示&#10;&#10;AI 生成的内容可能不正确。">
            <a:extLst>
              <a:ext uri="{FF2B5EF4-FFF2-40B4-BE49-F238E27FC236}">
                <a16:creationId xmlns:a16="http://schemas.microsoft.com/office/drawing/2014/main" id="{4186EFFB-1799-A3D7-F31A-CAE1AD4D7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4476" y="4831822"/>
            <a:ext cx="1960369" cy="1480078"/>
          </a:xfrm>
          <a:prstGeom prst="rect">
            <a:avLst/>
          </a:prstGeom>
          <a:noFill/>
          <a:ln w="38100">
            <a:solidFill>
              <a:srgbClr val="884B6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00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11121</TotalTime>
  <Words>920</Words>
  <Application>Microsoft Macintosh PowerPoint</Application>
  <PresentationFormat>Widescreen</PresentationFormat>
  <Paragraphs>136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Söhne</vt:lpstr>
      <vt:lpstr>Arial</vt:lpstr>
      <vt:lpstr>Helvetica</vt:lpstr>
      <vt:lpstr>Office 主题​​</vt:lpstr>
      <vt:lpstr>Museum insights for conservation: A case study with the Jambato harlequin frog, Atelopus ignescens </vt:lpstr>
      <vt:lpstr>The 6th Mass Extinction is underway</vt:lpstr>
      <vt:lpstr>The IUCN  Red List</vt:lpstr>
      <vt:lpstr>Atelopus ignescens  (Jambato harlequin frog)</vt:lpstr>
      <vt:lpstr>Main threat</vt:lpstr>
      <vt:lpstr>Batrachochytrium dendrobatidis (Bd)</vt:lpstr>
      <vt:lpstr>Climate change in the Andes &amp; worldwide </vt:lpstr>
      <vt:lpstr>What is the extinct factor?</vt:lpstr>
      <vt:lpstr>Method</vt:lpstr>
      <vt:lpstr>Method: H1, Climate niche modeling </vt:lpstr>
      <vt:lpstr>PowerPoint Presentation</vt:lpstr>
      <vt:lpstr>Method</vt:lpstr>
      <vt:lpstr>1.1 Survivor’s Trait</vt:lpstr>
      <vt:lpstr>1.2 Tajima’s D</vt:lpstr>
      <vt:lpstr>What is the extinct factor?</vt:lpstr>
      <vt:lpstr>2.1 Annual Mean Monthly Minimum Temperature</vt:lpstr>
      <vt:lpstr>2.2 Decadal Trends in Annual Mean Monthly Precipitation </vt:lpstr>
      <vt:lpstr>2.3 Predicted occurrence of Atelopus ignescens</vt:lpstr>
      <vt:lpstr>What is the extinct factor?</vt:lpstr>
      <vt:lpstr>Conclusion</vt:lpstr>
      <vt:lpstr>Conclusion</vt:lpstr>
      <vt:lpstr>Conclusion</vt:lpstr>
      <vt:lpstr>Research Significance</vt:lpstr>
      <vt:lpstr>Research Significance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Conservation insights from museum specimens: recovering a critically endangered Andean frog, Atelopus ignescens </dc:title>
  <dc:creator>程宸 高</dc:creator>
  <cp:lastModifiedBy>Silu Wang</cp:lastModifiedBy>
  <cp:revision>83</cp:revision>
  <dcterms:created xsi:type="dcterms:W3CDTF">2023-10-02T02:07:10Z</dcterms:created>
  <dcterms:modified xsi:type="dcterms:W3CDTF">2025-03-07T18:27:53Z</dcterms:modified>
</cp:coreProperties>
</file>